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8" r:id="rId2"/>
    <p:sldId id="256" r:id="rId3"/>
    <p:sldId id="260" r:id="rId4"/>
    <p:sldId id="280" r:id="rId5"/>
    <p:sldId id="281" r:id="rId6"/>
    <p:sldId id="282" r:id="rId7"/>
    <p:sldId id="283" r:id="rId8"/>
    <p:sldId id="284" r:id="rId9"/>
    <p:sldId id="286" r:id="rId10"/>
    <p:sldId id="287" r:id="rId11"/>
    <p:sldId id="288" r:id="rId12"/>
    <p:sldId id="289" r:id="rId13"/>
    <p:sldId id="290" r:id="rId14"/>
    <p:sldId id="261" r:id="rId15"/>
    <p:sldId id="291" r:id="rId16"/>
    <p:sldId id="292" r:id="rId17"/>
    <p:sldId id="293" r:id="rId18"/>
    <p:sldId id="295" r:id="rId19"/>
    <p:sldId id="296" r:id="rId20"/>
    <p:sldId id="297" r:id="rId21"/>
    <p:sldId id="298" r:id="rId22"/>
    <p:sldId id="300" r:id="rId23"/>
    <p:sldId id="301" r:id="rId24"/>
    <p:sldId id="263" r:id="rId25"/>
    <p:sldId id="339" r:id="rId26"/>
    <p:sldId id="341" r:id="rId27"/>
    <p:sldId id="338" r:id="rId28"/>
    <p:sldId id="327" r:id="rId29"/>
    <p:sldId id="342" r:id="rId30"/>
    <p:sldId id="308" r:id="rId31"/>
    <p:sldId id="310" r:id="rId32"/>
    <p:sldId id="311" r:id="rId33"/>
    <p:sldId id="313" r:id="rId34"/>
    <p:sldId id="314" r:id="rId35"/>
    <p:sldId id="315" r:id="rId36"/>
    <p:sldId id="316" r:id="rId37"/>
    <p:sldId id="264" r:id="rId38"/>
    <p:sldId id="317" r:id="rId39"/>
    <p:sldId id="318" r:id="rId40"/>
    <p:sldId id="319" r:id="rId41"/>
    <p:sldId id="320" r:id="rId42"/>
    <p:sldId id="321" r:id="rId43"/>
    <p:sldId id="322" r:id="rId44"/>
    <p:sldId id="323"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CC0066"/>
    <a:srgbClr val="C8264D"/>
    <a:srgbClr val="DC20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487" autoAdjust="0"/>
  </p:normalViewPr>
  <p:slideViewPr>
    <p:cSldViewPr>
      <p:cViewPr varScale="1">
        <p:scale>
          <a:sx n="66" d="100"/>
          <a:sy n="66" d="100"/>
        </p:scale>
        <p:origin x="-209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B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1451BE-F11D-4780-87BE-8B3E1C17489B}" type="datetimeFigureOut">
              <a:rPr lang="nl-BE" smtClean="0"/>
              <a:t>28/05/2014</a:t>
            </a:fld>
            <a:endParaRPr lang="nl-B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B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B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D09894-507F-4518-BE58-66A4DDE42BBF}" type="slidenum">
              <a:rPr lang="nl-BE" smtClean="0"/>
              <a:t>‹#›</a:t>
            </a:fld>
            <a:endParaRPr lang="nl-BE"/>
          </a:p>
        </p:txBody>
      </p:sp>
    </p:spTree>
    <p:extLst>
      <p:ext uri="{BB962C8B-B14F-4D97-AF65-F5344CB8AC3E}">
        <p14:creationId xmlns:p14="http://schemas.microsoft.com/office/powerpoint/2010/main" val="2888918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cadaveric organs are a very scarce and precious resource, we think that nay effort should be undertaken to make use even of organs with a rather poor quality. Thus, as there is good experience with the use of dual transplantation</a:t>
            </a:r>
            <a:r>
              <a:rPr lang="en-US" baseline="0" dirty="0" smtClean="0"/>
              <a:t> in marginal grafts, we see this as an opportunity to utilize more organs. The same logic applies to en-bloc transplantation of pediatric kidneys, in particular from very small donors.</a:t>
            </a:r>
          </a:p>
          <a:p>
            <a:r>
              <a:rPr lang="en-US" baseline="0" dirty="0" smtClean="0"/>
              <a:t>As there have been no randomized prospective studies in marginal organs which clearly indicate which organs should be used as dual and which as single organs, the decision has to include any available information including clinical and histological data.</a:t>
            </a:r>
            <a:endParaRPr lang="en-US" dirty="0" smtClean="0"/>
          </a:p>
          <a:p>
            <a:endParaRPr lang="nl-BE" dirty="0"/>
          </a:p>
        </p:txBody>
      </p:sp>
      <p:sp>
        <p:nvSpPr>
          <p:cNvPr id="4" name="Slide Number Placeholder 3"/>
          <p:cNvSpPr>
            <a:spLocks noGrp="1"/>
          </p:cNvSpPr>
          <p:nvPr>
            <p:ph type="sldNum" sz="quarter" idx="10"/>
          </p:nvPr>
        </p:nvSpPr>
        <p:spPr/>
        <p:txBody>
          <a:bodyPr/>
          <a:lstStyle/>
          <a:p>
            <a:fld id="{08D09894-507F-4518-BE58-66A4DDE42BBF}" type="slidenum">
              <a:rPr lang="nl-BE" smtClean="0"/>
              <a:t>25</a:t>
            </a:fld>
            <a:endParaRPr lang="nl-BE"/>
          </a:p>
        </p:txBody>
      </p:sp>
    </p:spTree>
    <p:extLst>
      <p:ext uri="{BB962C8B-B14F-4D97-AF65-F5344CB8AC3E}">
        <p14:creationId xmlns:p14="http://schemas.microsoft.com/office/powerpoint/2010/main" val="1678244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data are insufficient to clearly </a:t>
            </a:r>
            <a:r>
              <a:rPr lang="en-US" dirty="0" err="1" smtClean="0"/>
              <a:t>favour</a:t>
            </a:r>
            <a:r>
              <a:rPr lang="en-US" dirty="0" smtClean="0"/>
              <a:t> a preservation solution for living or deceased donation. However, in</a:t>
            </a:r>
            <a:r>
              <a:rPr lang="en-US" baseline="0" dirty="0" smtClean="0"/>
              <a:t> kidneys at risk of DGF, there are some studies which indicate, that </a:t>
            </a:r>
            <a:r>
              <a:rPr lang="en-US" baseline="0" dirty="0" err="1" smtClean="0"/>
              <a:t>Eurocollins</a:t>
            </a:r>
            <a:r>
              <a:rPr lang="en-US" baseline="0" dirty="0" smtClean="0"/>
              <a:t> should not be the preferred solution.</a:t>
            </a:r>
            <a:endParaRPr lang="en-US" dirty="0" smtClean="0"/>
          </a:p>
          <a:p>
            <a:endParaRPr lang="nl-BE" dirty="0"/>
          </a:p>
        </p:txBody>
      </p:sp>
      <p:sp>
        <p:nvSpPr>
          <p:cNvPr id="4" name="Slide Number Placeholder 3"/>
          <p:cNvSpPr>
            <a:spLocks noGrp="1"/>
          </p:cNvSpPr>
          <p:nvPr>
            <p:ph type="sldNum" sz="quarter" idx="10"/>
          </p:nvPr>
        </p:nvSpPr>
        <p:spPr/>
        <p:txBody>
          <a:bodyPr/>
          <a:lstStyle/>
          <a:p>
            <a:fld id="{08D09894-507F-4518-BE58-66A4DDE42BBF}" type="slidenum">
              <a:rPr lang="nl-BE" smtClean="0"/>
              <a:t>26</a:t>
            </a:fld>
            <a:endParaRPr lang="nl-BE"/>
          </a:p>
        </p:txBody>
      </p:sp>
    </p:spTree>
    <p:extLst>
      <p:ext uri="{BB962C8B-B14F-4D97-AF65-F5344CB8AC3E}">
        <p14:creationId xmlns:p14="http://schemas.microsoft.com/office/powerpoint/2010/main" val="970460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 a major</a:t>
            </a:r>
            <a:r>
              <a:rPr lang="en-US" baseline="0" dirty="0" smtClean="0"/>
              <a:t> trial machine perfusion seemed to have some benefits for a select group of kidneys. However, in another study this did not seem to be the case. Thus, currently the value of </a:t>
            </a:r>
            <a:r>
              <a:rPr lang="en-US" baseline="0" dirty="0" err="1" smtClean="0"/>
              <a:t>maschine</a:t>
            </a:r>
            <a:r>
              <a:rPr lang="en-US" baseline="0" dirty="0" smtClean="0"/>
              <a:t> perfusion is an interesting field of scientific research only.</a:t>
            </a:r>
            <a:endParaRPr lang="en-US" dirty="0" smtClean="0"/>
          </a:p>
          <a:p>
            <a:endParaRPr lang="nl-BE" dirty="0"/>
          </a:p>
        </p:txBody>
      </p:sp>
      <p:sp>
        <p:nvSpPr>
          <p:cNvPr id="4" name="Slide Number Placeholder 3"/>
          <p:cNvSpPr>
            <a:spLocks noGrp="1"/>
          </p:cNvSpPr>
          <p:nvPr>
            <p:ph type="sldNum" sz="quarter" idx="10"/>
          </p:nvPr>
        </p:nvSpPr>
        <p:spPr/>
        <p:txBody>
          <a:bodyPr/>
          <a:lstStyle/>
          <a:p>
            <a:fld id="{08D09894-507F-4518-BE58-66A4DDE42BBF}" type="slidenum">
              <a:rPr lang="nl-BE" smtClean="0"/>
              <a:t>27</a:t>
            </a:fld>
            <a:endParaRPr lang="nl-BE"/>
          </a:p>
        </p:txBody>
      </p:sp>
    </p:spTree>
    <p:extLst>
      <p:ext uri="{BB962C8B-B14F-4D97-AF65-F5344CB8AC3E}">
        <p14:creationId xmlns:p14="http://schemas.microsoft.com/office/powerpoint/2010/main" val="970460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pPr>
              <a:buFont typeface="Arial" charset="0"/>
              <a:buChar char="•"/>
            </a:pPr>
            <a:r>
              <a:rPr lang="nl-BE" dirty="0" err="1" smtClean="0"/>
              <a:t>There</a:t>
            </a:r>
            <a:r>
              <a:rPr lang="nl-BE" dirty="0" smtClean="0"/>
              <a:t> is a </a:t>
            </a:r>
            <a:r>
              <a:rPr lang="nl-BE" dirty="0" err="1" smtClean="0"/>
              <a:t>good</a:t>
            </a:r>
            <a:r>
              <a:rPr lang="nl-BE" dirty="0" smtClean="0"/>
              <a:t> inverse </a:t>
            </a:r>
            <a:r>
              <a:rPr lang="nl-BE" dirty="0" err="1" smtClean="0"/>
              <a:t>association</a:t>
            </a:r>
            <a:r>
              <a:rPr lang="nl-BE" dirty="0" smtClean="0"/>
              <a:t> </a:t>
            </a:r>
            <a:r>
              <a:rPr lang="nl-BE" dirty="0" err="1" smtClean="0"/>
              <a:t>between</a:t>
            </a:r>
            <a:r>
              <a:rPr lang="nl-BE" baseline="0" dirty="0" smtClean="0"/>
              <a:t> </a:t>
            </a:r>
            <a:r>
              <a:rPr lang="nl-BE" baseline="0" dirty="0" err="1" smtClean="0"/>
              <a:t>cold</a:t>
            </a:r>
            <a:r>
              <a:rPr lang="nl-BE" baseline="0" dirty="0" smtClean="0"/>
              <a:t> </a:t>
            </a:r>
            <a:r>
              <a:rPr lang="nl-BE" baseline="0" dirty="0" err="1" smtClean="0"/>
              <a:t>ischemia</a:t>
            </a:r>
            <a:r>
              <a:rPr lang="nl-BE" baseline="0" dirty="0" smtClean="0"/>
              <a:t> time and short term and longterm </a:t>
            </a:r>
            <a:r>
              <a:rPr lang="nl-BE" baseline="0" dirty="0" err="1" smtClean="0"/>
              <a:t>outcome</a:t>
            </a:r>
            <a:r>
              <a:rPr lang="nl-BE" baseline="0" dirty="0" smtClean="0"/>
              <a:t> of the </a:t>
            </a:r>
            <a:r>
              <a:rPr lang="nl-BE" baseline="0" dirty="0" err="1" smtClean="0"/>
              <a:t>graft</a:t>
            </a:r>
            <a:r>
              <a:rPr lang="nl-BE" baseline="0" dirty="0" smtClean="0"/>
              <a:t>. The </a:t>
            </a:r>
            <a:r>
              <a:rPr lang="nl-BE" baseline="0" dirty="0" err="1" smtClean="0"/>
              <a:t>guideline</a:t>
            </a:r>
            <a:r>
              <a:rPr lang="nl-BE" baseline="0" dirty="0" smtClean="0"/>
              <a:t> </a:t>
            </a:r>
            <a:r>
              <a:rPr lang="nl-BE" baseline="0" dirty="0" err="1" smtClean="0"/>
              <a:t>group</a:t>
            </a:r>
            <a:r>
              <a:rPr lang="nl-BE" baseline="0" dirty="0" smtClean="0"/>
              <a:t> </a:t>
            </a:r>
            <a:r>
              <a:rPr lang="nl-BE" baseline="0" dirty="0" err="1" smtClean="0"/>
              <a:t>therefore</a:t>
            </a:r>
            <a:r>
              <a:rPr lang="nl-BE" baseline="0" dirty="0" smtClean="0"/>
              <a:t> </a:t>
            </a:r>
            <a:r>
              <a:rPr lang="nl-BE" baseline="0" dirty="0" err="1" smtClean="0"/>
              <a:t>believes</a:t>
            </a:r>
            <a:r>
              <a:rPr lang="nl-BE" baseline="0" dirty="0" smtClean="0"/>
              <a:t> </a:t>
            </a:r>
            <a:r>
              <a:rPr lang="nl-BE" baseline="0" dirty="0" err="1" smtClean="0"/>
              <a:t>it</a:t>
            </a:r>
            <a:r>
              <a:rPr lang="nl-BE" baseline="0" dirty="0" smtClean="0"/>
              <a:t> is important </a:t>
            </a:r>
            <a:r>
              <a:rPr lang="nl-BE" baseline="0" dirty="0" err="1" smtClean="0"/>
              <a:t>that</a:t>
            </a:r>
            <a:r>
              <a:rPr lang="nl-BE" baseline="0" dirty="0" smtClean="0"/>
              <a:t> </a:t>
            </a:r>
            <a:r>
              <a:rPr lang="nl-BE" baseline="0" dirty="0" err="1" smtClean="0"/>
              <a:t>from</a:t>
            </a:r>
            <a:r>
              <a:rPr lang="nl-BE" baseline="0" dirty="0" smtClean="0"/>
              <a:t> the </a:t>
            </a:r>
            <a:r>
              <a:rPr lang="nl-BE" baseline="0" dirty="0" err="1" smtClean="0"/>
              <a:t>logistical</a:t>
            </a:r>
            <a:r>
              <a:rPr lang="nl-BE" baseline="0" dirty="0" smtClean="0"/>
              <a:t> point of view, </a:t>
            </a:r>
            <a:r>
              <a:rPr lang="nl-BE" baseline="0" dirty="0" err="1" smtClean="0"/>
              <a:t>everything</a:t>
            </a:r>
            <a:r>
              <a:rPr lang="nl-BE" baseline="0" dirty="0" smtClean="0"/>
              <a:t> is </a:t>
            </a:r>
            <a:r>
              <a:rPr lang="nl-BE" baseline="0" dirty="0" err="1" smtClean="0"/>
              <a:t>arranged</a:t>
            </a:r>
            <a:r>
              <a:rPr lang="nl-BE" baseline="0" dirty="0" smtClean="0"/>
              <a:t> </a:t>
            </a:r>
            <a:r>
              <a:rPr lang="nl-BE" baseline="0" dirty="0" err="1" smtClean="0"/>
              <a:t>such</a:t>
            </a:r>
            <a:r>
              <a:rPr lang="nl-BE" baseline="0" dirty="0" smtClean="0"/>
              <a:t> </a:t>
            </a:r>
            <a:r>
              <a:rPr lang="nl-BE" baseline="0" dirty="0" err="1" smtClean="0"/>
              <a:t>that</a:t>
            </a:r>
            <a:r>
              <a:rPr lang="nl-BE" baseline="0" dirty="0" smtClean="0"/>
              <a:t> the CIT is </a:t>
            </a:r>
            <a:r>
              <a:rPr lang="nl-BE" baseline="0" dirty="0" err="1" smtClean="0"/>
              <a:t>kept</a:t>
            </a:r>
            <a:r>
              <a:rPr lang="nl-BE" baseline="0" dirty="0" smtClean="0"/>
              <a:t> to a minimum.</a:t>
            </a:r>
          </a:p>
          <a:p>
            <a:pPr>
              <a:buFont typeface="Arial" charset="0"/>
              <a:buChar char="•"/>
            </a:pPr>
            <a:r>
              <a:rPr lang="nl-BE" baseline="0" dirty="0" smtClean="0"/>
              <a:t> </a:t>
            </a:r>
            <a:r>
              <a:rPr lang="nl-BE" baseline="0" dirty="0" err="1" smtClean="0"/>
              <a:t>whereas</a:t>
            </a:r>
            <a:r>
              <a:rPr lang="nl-BE" baseline="0" dirty="0" smtClean="0"/>
              <a:t> the </a:t>
            </a:r>
            <a:r>
              <a:rPr lang="nl-BE" baseline="0" dirty="0" err="1" smtClean="0"/>
              <a:t>relation</a:t>
            </a:r>
            <a:r>
              <a:rPr lang="nl-BE" baseline="0" dirty="0" smtClean="0"/>
              <a:t> </a:t>
            </a:r>
            <a:r>
              <a:rPr lang="nl-BE" baseline="0" dirty="0" err="1" smtClean="0"/>
              <a:t>between</a:t>
            </a:r>
            <a:r>
              <a:rPr lang="nl-BE" baseline="0" dirty="0" smtClean="0"/>
              <a:t> CIT and </a:t>
            </a:r>
            <a:r>
              <a:rPr lang="nl-BE" baseline="0" dirty="0" err="1" smtClean="0"/>
              <a:t>outcome</a:t>
            </a:r>
            <a:r>
              <a:rPr lang="nl-BE" baseline="0" dirty="0" smtClean="0"/>
              <a:t> is </a:t>
            </a:r>
            <a:r>
              <a:rPr lang="nl-BE" baseline="0" dirty="0" err="1" smtClean="0"/>
              <a:t>shallow</a:t>
            </a:r>
            <a:r>
              <a:rPr lang="nl-BE" baseline="0" dirty="0" smtClean="0"/>
              <a:t> </a:t>
            </a:r>
            <a:r>
              <a:rPr lang="nl-BE" baseline="0" dirty="0" err="1" smtClean="0"/>
              <a:t>below</a:t>
            </a:r>
            <a:r>
              <a:rPr lang="nl-BE" baseline="0" dirty="0" smtClean="0"/>
              <a:t> 24 </a:t>
            </a:r>
            <a:r>
              <a:rPr lang="nl-BE" baseline="0" dirty="0" err="1" smtClean="0"/>
              <a:t>hours</a:t>
            </a:r>
            <a:r>
              <a:rPr lang="nl-BE" baseline="0" dirty="0" smtClean="0"/>
              <a:t>, </a:t>
            </a:r>
            <a:r>
              <a:rPr lang="nl-BE" baseline="0" dirty="0" err="1" smtClean="0"/>
              <a:t>there</a:t>
            </a:r>
            <a:r>
              <a:rPr lang="nl-BE" baseline="0" dirty="0" smtClean="0"/>
              <a:t> is a </a:t>
            </a:r>
            <a:r>
              <a:rPr lang="nl-BE" baseline="0" dirty="0" err="1" smtClean="0"/>
              <a:t>sharp</a:t>
            </a:r>
            <a:r>
              <a:rPr lang="nl-BE" baseline="0" dirty="0" smtClean="0"/>
              <a:t> </a:t>
            </a:r>
            <a:r>
              <a:rPr lang="nl-BE" baseline="0" dirty="0" err="1" smtClean="0"/>
              <a:t>increase</a:t>
            </a:r>
            <a:r>
              <a:rPr lang="nl-BE" baseline="0" dirty="0" smtClean="0"/>
              <a:t> in risk </a:t>
            </a:r>
            <a:r>
              <a:rPr lang="nl-BE" baseline="0" dirty="0" err="1" smtClean="0"/>
              <a:t>after</a:t>
            </a:r>
            <a:r>
              <a:rPr lang="nl-BE" baseline="0" dirty="0" smtClean="0"/>
              <a:t> , </a:t>
            </a:r>
            <a:r>
              <a:rPr lang="nl-BE" baseline="0" dirty="0" err="1" smtClean="0"/>
              <a:t>everything</a:t>
            </a:r>
            <a:r>
              <a:rPr lang="nl-BE" baseline="0" dirty="0" smtClean="0"/>
              <a:t> </a:t>
            </a:r>
            <a:r>
              <a:rPr lang="nl-BE" baseline="0" dirty="0" err="1" smtClean="0"/>
              <a:t>below</a:t>
            </a:r>
            <a:r>
              <a:rPr lang="nl-BE" baseline="0" dirty="0" smtClean="0"/>
              <a:t> 24 </a:t>
            </a:r>
            <a:r>
              <a:rPr lang="nl-BE" baseline="0" dirty="0" err="1" smtClean="0"/>
              <a:t>hours</a:t>
            </a:r>
            <a:r>
              <a:rPr lang="nl-BE" baseline="0" dirty="0" smtClean="0"/>
              <a:t> is </a:t>
            </a:r>
            <a:r>
              <a:rPr lang="nl-BE" baseline="0" dirty="0" err="1" smtClean="0"/>
              <a:t>acceptable</a:t>
            </a:r>
            <a:r>
              <a:rPr lang="nl-BE" baseline="0" dirty="0" smtClean="0"/>
              <a:t>. </a:t>
            </a:r>
            <a:r>
              <a:rPr lang="nl-BE" baseline="0" dirty="0" err="1" smtClean="0"/>
              <a:t>Once</a:t>
            </a:r>
            <a:r>
              <a:rPr lang="nl-BE" baseline="0" dirty="0" smtClean="0"/>
              <a:t> </a:t>
            </a:r>
            <a:r>
              <a:rPr lang="nl-BE" baseline="0" dirty="0" err="1" smtClean="0"/>
              <a:t>above</a:t>
            </a:r>
            <a:r>
              <a:rPr lang="nl-BE" baseline="0" dirty="0" smtClean="0"/>
              <a:t> 24hours, we advocate extra </a:t>
            </a:r>
            <a:r>
              <a:rPr lang="nl-BE" baseline="0" dirty="0" err="1" smtClean="0"/>
              <a:t>scrutiny</a:t>
            </a:r>
            <a:r>
              <a:rPr lang="nl-BE" baseline="0" dirty="0" smtClean="0"/>
              <a:t> </a:t>
            </a:r>
            <a:r>
              <a:rPr lang="nl-BE" baseline="0" dirty="0" err="1" smtClean="0"/>
              <a:t>on</a:t>
            </a:r>
            <a:r>
              <a:rPr lang="nl-BE" baseline="0" dirty="0" smtClean="0"/>
              <a:t> </a:t>
            </a:r>
            <a:r>
              <a:rPr lang="nl-BE" baseline="0" dirty="0" err="1" smtClean="0"/>
              <a:t>making</a:t>
            </a:r>
            <a:r>
              <a:rPr lang="nl-BE" baseline="0" dirty="0" smtClean="0"/>
              <a:t> the time as short as </a:t>
            </a:r>
            <a:r>
              <a:rPr lang="nl-BE" baseline="0" dirty="0" err="1" smtClean="0"/>
              <a:t>possible</a:t>
            </a:r>
            <a:r>
              <a:rPr lang="nl-BE" baseline="0" dirty="0" smtClean="0"/>
              <a:t>, and </a:t>
            </a:r>
            <a:r>
              <a:rPr lang="nl-BE" baseline="0" dirty="0" err="1" smtClean="0"/>
              <a:t>whether</a:t>
            </a:r>
            <a:r>
              <a:rPr lang="nl-BE" baseline="0" dirty="0" smtClean="0"/>
              <a:t> the </a:t>
            </a:r>
            <a:r>
              <a:rPr lang="nl-BE" baseline="0" dirty="0" err="1" smtClean="0"/>
              <a:t>kidney</a:t>
            </a:r>
            <a:r>
              <a:rPr lang="nl-BE" baseline="0" dirty="0" smtClean="0"/>
              <a:t> </a:t>
            </a:r>
            <a:r>
              <a:rPr lang="nl-BE" baseline="0" dirty="0" err="1" smtClean="0"/>
              <a:t>should</a:t>
            </a:r>
            <a:r>
              <a:rPr lang="nl-BE" baseline="0" dirty="0" smtClean="0"/>
              <a:t> </a:t>
            </a:r>
            <a:r>
              <a:rPr lang="nl-BE" baseline="0" dirty="0" err="1" smtClean="0"/>
              <a:t>be</a:t>
            </a:r>
            <a:r>
              <a:rPr lang="nl-BE" baseline="0" dirty="0" smtClean="0"/>
              <a:t> </a:t>
            </a:r>
            <a:r>
              <a:rPr lang="nl-BE" baseline="0" dirty="0" err="1" smtClean="0"/>
              <a:t>accepted</a:t>
            </a:r>
            <a:r>
              <a:rPr lang="nl-BE" baseline="0" dirty="0" smtClean="0"/>
              <a:t> </a:t>
            </a:r>
            <a:r>
              <a:rPr lang="nl-BE" baseline="0" dirty="0" err="1" smtClean="0"/>
              <a:t>or</a:t>
            </a:r>
            <a:r>
              <a:rPr lang="nl-BE" baseline="0" dirty="0" smtClean="0"/>
              <a:t> </a:t>
            </a:r>
            <a:r>
              <a:rPr lang="nl-BE" baseline="0" dirty="0" err="1" smtClean="0"/>
              <a:t>not</a:t>
            </a:r>
            <a:r>
              <a:rPr lang="nl-BE" baseline="0" dirty="0" smtClean="0"/>
              <a:t>. </a:t>
            </a:r>
          </a:p>
          <a:p>
            <a:pPr>
              <a:buFont typeface="Arial" charset="0"/>
              <a:buChar char="•"/>
            </a:pPr>
            <a:r>
              <a:rPr lang="nl-BE" baseline="0" dirty="0" smtClean="0"/>
              <a:t> </a:t>
            </a:r>
            <a:r>
              <a:rPr lang="nl-BE" baseline="0" dirty="0" err="1" smtClean="0"/>
              <a:t>Once</a:t>
            </a:r>
            <a:r>
              <a:rPr lang="nl-BE" baseline="0" dirty="0" smtClean="0"/>
              <a:t> the CIT is more </a:t>
            </a:r>
            <a:r>
              <a:rPr lang="nl-BE" baseline="0" dirty="0" err="1" smtClean="0"/>
              <a:t>than</a:t>
            </a:r>
            <a:r>
              <a:rPr lang="nl-BE" baseline="0" dirty="0" smtClean="0"/>
              <a:t> 36 </a:t>
            </a:r>
            <a:r>
              <a:rPr lang="nl-BE" baseline="0" dirty="0" err="1" smtClean="0"/>
              <a:t>hours</a:t>
            </a:r>
            <a:r>
              <a:rPr lang="nl-BE" baseline="0" dirty="0" smtClean="0"/>
              <a:t>, </a:t>
            </a:r>
            <a:r>
              <a:rPr lang="nl-BE" baseline="0" dirty="0" err="1" smtClean="0"/>
              <a:t>there</a:t>
            </a:r>
            <a:r>
              <a:rPr lang="nl-BE" baseline="0" dirty="0" smtClean="0"/>
              <a:t> is a </a:t>
            </a:r>
            <a:r>
              <a:rPr lang="nl-BE" baseline="0" dirty="0" err="1" smtClean="0"/>
              <a:t>greater</a:t>
            </a:r>
            <a:r>
              <a:rPr lang="nl-BE" baseline="0" dirty="0" smtClean="0"/>
              <a:t> </a:t>
            </a:r>
            <a:r>
              <a:rPr lang="nl-BE" baseline="0" dirty="0" err="1" smtClean="0"/>
              <a:t>than</a:t>
            </a:r>
            <a:r>
              <a:rPr lang="nl-BE" baseline="0" dirty="0" smtClean="0"/>
              <a:t> 50% </a:t>
            </a:r>
            <a:r>
              <a:rPr lang="nl-BE" baseline="0" dirty="0" err="1" smtClean="0"/>
              <a:t>probability</a:t>
            </a:r>
            <a:r>
              <a:rPr lang="nl-BE" baseline="0" dirty="0" smtClean="0"/>
              <a:t> of </a:t>
            </a:r>
            <a:r>
              <a:rPr lang="nl-BE" baseline="0" dirty="0" err="1" smtClean="0"/>
              <a:t>non-functioning</a:t>
            </a:r>
            <a:r>
              <a:rPr lang="nl-BE" baseline="0" dirty="0" smtClean="0"/>
              <a:t> </a:t>
            </a:r>
            <a:r>
              <a:rPr lang="nl-BE" baseline="0" dirty="0" err="1" smtClean="0"/>
              <a:t>graft</a:t>
            </a:r>
            <a:r>
              <a:rPr lang="nl-BE" baseline="0" dirty="0" smtClean="0"/>
              <a:t>; as </a:t>
            </a:r>
            <a:r>
              <a:rPr lang="nl-BE" baseline="0" dirty="0" err="1" smtClean="0"/>
              <a:t>this</a:t>
            </a:r>
            <a:r>
              <a:rPr lang="nl-BE" baseline="0" dirty="0" smtClean="0"/>
              <a:t> </a:t>
            </a:r>
            <a:r>
              <a:rPr lang="nl-BE" baseline="0" dirty="0" err="1" smtClean="0"/>
              <a:t>means</a:t>
            </a:r>
            <a:r>
              <a:rPr lang="nl-BE" baseline="0" dirty="0" smtClean="0"/>
              <a:t> </a:t>
            </a:r>
            <a:r>
              <a:rPr lang="nl-BE" baseline="0" dirty="0" err="1" smtClean="0"/>
              <a:t>that</a:t>
            </a:r>
            <a:r>
              <a:rPr lang="nl-BE" baseline="0" dirty="0" smtClean="0"/>
              <a:t> </a:t>
            </a:r>
            <a:r>
              <a:rPr lang="nl-BE" baseline="0" dirty="0" err="1" smtClean="0"/>
              <a:t>some</a:t>
            </a:r>
            <a:r>
              <a:rPr lang="nl-BE" baseline="0" dirty="0" smtClean="0"/>
              <a:t> of these </a:t>
            </a:r>
            <a:r>
              <a:rPr lang="nl-BE" baseline="0" dirty="0" err="1" smtClean="0"/>
              <a:t>grafts</a:t>
            </a:r>
            <a:r>
              <a:rPr lang="nl-BE" baseline="0" dirty="0" smtClean="0"/>
              <a:t> </a:t>
            </a:r>
            <a:r>
              <a:rPr lang="nl-BE" baseline="0" dirty="0" err="1" smtClean="0"/>
              <a:t>might</a:t>
            </a:r>
            <a:r>
              <a:rPr lang="nl-BE" baseline="0" dirty="0" smtClean="0"/>
              <a:t> </a:t>
            </a:r>
            <a:r>
              <a:rPr lang="nl-BE" baseline="0" dirty="0" err="1" smtClean="0"/>
              <a:t>function</a:t>
            </a:r>
            <a:r>
              <a:rPr lang="nl-BE" baseline="0" dirty="0" smtClean="0"/>
              <a:t>, </a:t>
            </a:r>
            <a:r>
              <a:rPr lang="nl-BE" baseline="0" dirty="0" err="1" smtClean="0"/>
              <a:t>it</a:t>
            </a:r>
            <a:r>
              <a:rPr lang="nl-BE" baseline="0" dirty="0" smtClean="0"/>
              <a:t> </a:t>
            </a:r>
            <a:r>
              <a:rPr lang="nl-BE" baseline="0" dirty="0" err="1" smtClean="0"/>
              <a:t>should</a:t>
            </a:r>
            <a:r>
              <a:rPr lang="nl-BE" baseline="0" dirty="0" smtClean="0"/>
              <a:t> </a:t>
            </a:r>
            <a:r>
              <a:rPr lang="nl-BE" baseline="0" dirty="0" err="1" smtClean="0"/>
              <a:t>be</a:t>
            </a:r>
            <a:r>
              <a:rPr lang="nl-BE" baseline="0" dirty="0" smtClean="0"/>
              <a:t> </a:t>
            </a:r>
            <a:r>
              <a:rPr lang="nl-BE" baseline="0" dirty="0" err="1" smtClean="0"/>
              <a:t>discussed</a:t>
            </a:r>
            <a:r>
              <a:rPr lang="nl-BE" baseline="0" dirty="0" smtClean="0"/>
              <a:t> </a:t>
            </a:r>
            <a:r>
              <a:rPr lang="nl-BE" baseline="0" dirty="0" err="1" smtClean="0"/>
              <a:t>with</a:t>
            </a:r>
            <a:r>
              <a:rPr lang="nl-BE" baseline="0" dirty="0" smtClean="0"/>
              <a:t> the </a:t>
            </a:r>
            <a:r>
              <a:rPr lang="nl-BE" baseline="0" dirty="0" err="1" smtClean="0"/>
              <a:t>patient</a:t>
            </a:r>
            <a:r>
              <a:rPr lang="nl-BE" baseline="0" dirty="0" smtClean="0"/>
              <a:t> </a:t>
            </a:r>
            <a:r>
              <a:rPr lang="nl-BE" baseline="0" dirty="0" err="1" smtClean="0"/>
              <a:t>whether</a:t>
            </a:r>
            <a:r>
              <a:rPr lang="nl-BE" baseline="0" dirty="0" smtClean="0"/>
              <a:t> </a:t>
            </a:r>
            <a:r>
              <a:rPr lang="nl-BE" baseline="0" dirty="0" err="1" smtClean="0"/>
              <a:t>or</a:t>
            </a:r>
            <a:r>
              <a:rPr lang="nl-BE" baseline="0" dirty="0" smtClean="0"/>
              <a:t> </a:t>
            </a:r>
            <a:r>
              <a:rPr lang="nl-BE" baseline="0" dirty="0" err="1" smtClean="0"/>
              <a:t>not</a:t>
            </a:r>
            <a:r>
              <a:rPr lang="nl-BE" baseline="0" dirty="0" smtClean="0"/>
              <a:t> </a:t>
            </a:r>
            <a:r>
              <a:rPr lang="nl-BE" baseline="0" dirty="0" err="1" smtClean="0"/>
              <a:t>he</a:t>
            </a:r>
            <a:r>
              <a:rPr lang="nl-BE" baseline="0" dirty="0" smtClean="0"/>
              <a:t>/</a:t>
            </a:r>
            <a:r>
              <a:rPr lang="nl-BE" baseline="0" dirty="0" err="1" smtClean="0"/>
              <a:t>she</a:t>
            </a:r>
            <a:r>
              <a:rPr lang="nl-BE" baseline="0" dirty="0" smtClean="0"/>
              <a:t> is </a:t>
            </a:r>
            <a:r>
              <a:rPr lang="nl-BE" baseline="0" dirty="0" err="1" smtClean="0"/>
              <a:t>willing</a:t>
            </a:r>
            <a:r>
              <a:rPr lang="nl-BE" baseline="0" dirty="0" smtClean="0"/>
              <a:t> to </a:t>
            </a:r>
            <a:r>
              <a:rPr lang="nl-BE" baseline="0" dirty="0" err="1" smtClean="0"/>
              <a:t>take</a:t>
            </a:r>
            <a:r>
              <a:rPr lang="nl-BE" baseline="0" dirty="0" smtClean="0"/>
              <a:t> </a:t>
            </a:r>
            <a:r>
              <a:rPr lang="nl-BE" baseline="0" dirty="0" err="1" smtClean="0"/>
              <a:t>that</a:t>
            </a:r>
            <a:r>
              <a:rPr lang="nl-BE" baseline="0" dirty="0" smtClean="0"/>
              <a:t> risk</a:t>
            </a:r>
          </a:p>
          <a:p>
            <a:pPr>
              <a:buFont typeface="Arial" charset="0"/>
              <a:buChar char="•"/>
            </a:pPr>
            <a:r>
              <a:rPr lang="nl-BE" baseline="0" dirty="0" smtClean="0"/>
              <a:t>As </a:t>
            </a:r>
            <a:r>
              <a:rPr lang="nl-BE" baseline="0" dirty="0" err="1" smtClean="0"/>
              <a:t>kidneys</a:t>
            </a:r>
            <a:r>
              <a:rPr lang="nl-BE" baseline="0" dirty="0" smtClean="0"/>
              <a:t> </a:t>
            </a:r>
            <a:r>
              <a:rPr lang="nl-BE" baseline="0" dirty="0" err="1" smtClean="0"/>
              <a:t>from</a:t>
            </a:r>
            <a:r>
              <a:rPr lang="nl-BE" baseline="0" dirty="0" smtClean="0"/>
              <a:t> </a:t>
            </a:r>
            <a:r>
              <a:rPr lang="nl-BE" baseline="0" dirty="0" err="1" smtClean="0"/>
              <a:t>non-hearbeating</a:t>
            </a:r>
            <a:r>
              <a:rPr lang="nl-BE" baseline="0" dirty="0" smtClean="0"/>
              <a:t> donors are </a:t>
            </a:r>
            <a:r>
              <a:rPr lang="nl-BE" baseline="0" dirty="0" err="1" smtClean="0"/>
              <a:t>already</a:t>
            </a:r>
            <a:r>
              <a:rPr lang="nl-BE" baseline="0" dirty="0" smtClean="0"/>
              <a:t> at </a:t>
            </a:r>
            <a:r>
              <a:rPr lang="nl-BE" baseline="0" dirty="0" err="1" smtClean="0"/>
              <a:t>higher</a:t>
            </a:r>
            <a:r>
              <a:rPr lang="nl-BE" baseline="0" dirty="0" smtClean="0"/>
              <a:t> risk of non </a:t>
            </a:r>
            <a:r>
              <a:rPr lang="nl-BE" baseline="0" dirty="0" err="1" smtClean="0"/>
              <a:t>functioning</a:t>
            </a:r>
            <a:r>
              <a:rPr lang="nl-BE" baseline="0" dirty="0" smtClean="0"/>
              <a:t>, </a:t>
            </a:r>
            <a:r>
              <a:rPr lang="nl-BE" dirty="0" smtClean="0"/>
              <a:t> and have </a:t>
            </a:r>
            <a:r>
              <a:rPr lang="nl-BE" dirty="0" err="1" smtClean="0"/>
              <a:t>additional</a:t>
            </a:r>
            <a:r>
              <a:rPr lang="nl-BE" dirty="0" smtClean="0"/>
              <a:t> </a:t>
            </a:r>
            <a:r>
              <a:rPr lang="nl-BE" dirty="0" err="1" smtClean="0"/>
              <a:t>harm</a:t>
            </a:r>
            <a:r>
              <a:rPr lang="nl-BE" dirty="0" smtClean="0"/>
              <a:t> </a:t>
            </a:r>
            <a:r>
              <a:rPr lang="nl-BE" dirty="0" err="1" smtClean="0"/>
              <a:t>from</a:t>
            </a:r>
            <a:r>
              <a:rPr lang="nl-BE" dirty="0" smtClean="0"/>
              <a:t> warm </a:t>
            </a:r>
            <a:r>
              <a:rPr lang="nl-BE" dirty="0" err="1" smtClean="0"/>
              <a:t>ischemia</a:t>
            </a:r>
            <a:r>
              <a:rPr lang="nl-BE" dirty="0" smtClean="0"/>
              <a:t>,</a:t>
            </a:r>
            <a:r>
              <a:rPr lang="nl-BE" baseline="0" dirty="0" smtClean="0"/>
              <a:t> the CIT limit </a:t>
            </a:r>
            <a:r>
              <a:rPr lang="nl-BE" baseline="0" dirty="0" err="1" smtClean="0"/>
              <a:t>should</a:t>
            </a:r>
            <a:r>
              <a:rPr lang="nl-BE" baseline="0" dirty="0" smtClean="0"/>
              <a:t> </a:t>
            </a:r>
            <a:r>
              <a:rPr lang="nl-BE" baseline="0" dirty="0" err="1" smtClean="0"/>
              <a:t>be</a:t>
            </a:r>
            <a:r>
              <a:rPr lang="nl-BE" baseline="0" dirty="0" smtClean="0"/>
              <a:t> put </a:t>
            </a:r>
            <a:r>
              <a:rPr lang="nl-BE" baseline="0" dirty="0" err="1" smtClean="0"/>
              <a:t>lower</a:t>
            </a:r>
            <a:r>
              <a:rPr lang="nl-BE" baseline="0" dirty="0" smtClean="0"/>
              <a:t> in </a:t>
            </a:r>
            <a:r>
              <a:rPr lang="nl-BE" baseline="0" dirty="0" err="1" smtClean="0"/>
              <a:t>this</a:t>
            </a:r>
            <a:r>
              <a:rPr lang="nl-BE" baseline="0" dirty="0" smtClean="0"/>
              <a:t> </a:t>
            </a:r>
            <a:r>
              <a:rPr lang="nl-BE" baseline="0" dirty="0" err="1" smtClean="0"/>
              <a:t>category</a:t>
            </a:r>
            <a:endParaRPr lang="nl-BE" dirty="0"/>
          </a:p>
        </p:txBody>
      </p:sp>
      <p:sp>
        <p:nvSpPr>
          <p:cNvPr id="4" name="Tijdelijke aanduiding voor dianummer 3"/>
          <p:cNvSpPr>
            <a:spLocks noGrp="1"/>
          </p:cNvSpPr>
          <p:nvPr>
            <p:ph type="sldNum" sz="quarter" idx="10"/>
          </p:nvPr>
        </p:nvSpPr>
        <p:spPr/>
        <p:txBody>
          <a:bodyPr/>
          <a:lstStyle/>
          <a:p>
            <a:fld id="{D4F366B6-436E-428D-A5EA-7EBC9A93555E}" type="slidenum">
              <a:rPr lang="nl-BE" smtClean="0"/>
              <a:pPr/>
              <a:t>28</a:t>
            </a:fld>
            <a:endParaRPr lang="nl-B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guideline</a:t>
            </a:r>
            <a:r>
              <a:rPr lang="en-US" baseline="0" dirty="0" smtClean="0"/>
              <a:t> committee felt that the donor should be advised to adhere to conditions which are suitable to promote a healthy life style. Although current data do not directly imply a benefit for a donor, the guideline committee felt it wise to suggest some advise to the donor.</a:t>
            </a:r>
            <a:endParaRPr lang="en-US" dirty="0"/>
          </a:p>
        </p:txBody>
      </p:sp>
      <p:sp>
        <p:nvSpPr>
          <p:cNvPr id="4" name="Slide Number Placeholder 3"/>
          <p:cNvSpPr>
            <a:spLocks noGrp="1"/>
          </p:cNvSpPr>
          <p:nvPr>
            <p:ph type="sldNum" sz="quarter" idx="10"/>
          </p:nvPr>
        </p:nvSpPr>
        <p:spPr/>
        <p:txBody>
          <a:bodyPr/>
          <a:lstStyle/>
          <a:p>
            <a:fld id="{08D09894-507F-4518-BE58-66A4DDE42BBF}" type="slidenum">
              <a:rPr lang="nl-BE" smtClean="0"/>
              <a:t>29</a:t>
            </a:fld>
            <a:endParaRPr lang="nl-BE"/>
          </a:p>
        </p:txBody>
      </p:sp>
    </p:spTree>
    <p:extLst>
      <p:ext uri="{BB962C8B-B14F-4D97-AF65-F5344CB8AC3E}">
        <p14:creationId xmlns:p14="http://schemas.microsoft.com/office/powerpoint/2010/main" val="19275638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good evidence from a number of trials to suggest a blood pressure measurement over 24h </a:t>
            </a:r>
            <a:endParaRPr lang="en-US" dirty="0"/>
          </a:p>
        </p:txBody>
      </p:sp>
      <p:sp>
        <p:nvSpPr>
          <p:cNvPr id="4" name="Slide Number Placeholder 3"/>
          <p:cNvSpPr>
            <a:spLocks noGrp="1"/>
          </p:cNvSpPr>
          <p:nvPr>
            <p:ph type="sldNum" sz="quarter" idx="10"/>
          </p:nvPr>
        </p:nvSpPr>
        <p:spPr/>
        <p:txBody>
          <a:bodyPr/>
          <a:lstStyle/>
          <a:p>
            <a:fld id="{08D09894-507F-4518-BE58-66A4DDE42BBF}" type="slidenum">
              <a:rPr lang="nl-BE" smtClean="0"/>
              <a:t>30</a:t>
            </a:fld>
            <a:endParaRPr lang="nl-BE"/>
          </a:p>
        </p:txBody>
      </p:sp>
    </p:spTree>
    <p:extLst>
      <p:ext uri="{BB962C8B-B14F-4D97-AF65-F5344CB8AC3E}">
        <p14:creationId xmlns:p14="http://schemas.microsoft.com/office/powerpoint/2010/main" val="214393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Obesity</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Based on the current</a:t>
            </a:r>
            <a:r>
              <a:rPr lang="en-US" baseline="0" dirty="0" smtClean="0"/>
              <a:t> data a BMI &gt;35kg/m² is associated with a markedly increased risk of postoperative complications.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Impaired glucose tolerance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As a donor suffering from diabetes</a:t>
            </a:r>
            <a:r>
              <a:rPr lang="en-US" baseline="0" dirty="0" smtClean="0"/>
              <a:t> may suffer from renal impairment himself the guideline committee felt diabetes to be a contraindication to donation. Impaired glucose tolerance on the other hand may or may not result in diabetes. Thus, after very careful evaluation there may be circumstances in which a donor with impaired glucose tolerance might be acceptable.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nl-BE" dirty="0"/>
          </a:p>
        </p:txBody>
      </p:sp>
      <p:sp>
        <p:nvSpPr>
          <p:cNvPr id="4" name="Slide Number Placeholder 3"/>
          <p:cNvSpPr>
            <a:spLocks noGrp="1"/>
          </p:cNvSpPr>
          <p:nvPr>
            <p:ph type="sldNum" sz="quarter" idx="10"/>
          </p:nvPr>
        </p:nvSpPr>
        <p:spPr/>
        <p:txBody>
          <a:bodyPr/>
          <a:lstStyle/>
          <a:p>
            <a:fld id="{08D09894-507F-4518-BE58-66A4DDE42BBF}" type="slidenum">
              <a:rPr lang="nl-BE" smtClean="0"/>
              <a:t>31</a:t>
            </a:fld>
            <a:endParaRPr lang="nl-BE"/>
          </a:p>
        </p:txBody>
      </p:sp>
    </p:spTree>
    <p:extLst>
      <p:ext uri="{BB962C8B-B14F-4D97-AF65-F5344CB8AC3E}">
        <p14:creationId xmlns:p14="http://schemas.microsoft.com/office/powerpoint/2010/main" val="1438601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Proteinuria is a critical parameter for the evaluation of</a:t>
            </a:r>
            <a:r>
              <a:rPr lang="en-US" baseline="0" dirty="0" smtClean="0"/>
              <a:t> renal disease. Thus, it should be measured in any </a:t>
            </a:r>
            <a:r>
              <a:rPr lang="en-US" baseline="0" dirty="0" err="1" smtClean="0"/>
              <a:t>potentail</a:t>
            </a:r>
            <a:r>
              <a:rPr lang="en-US" baseline="0" dirty="0" smtClean="0"/>
              <a:t> donor. However, there are no data suggesting a certain level of albuminuria/proteinuria to be an absolute contraindication to donation. In the interest of the donor, the guideline committee feels that any albuminuria should be considered a high risk for donation and thus carefully evaluated. </a:t>
            </a:r>
            <a:endParaRPr lang="en-US" dirty="0"/>
          </a:p>
        </p:txBody>
      </p:sp>
      <p:sp>
        <p:nvSpPr>
          <p:cNvPr id="4" name="Slide Number Placeholder 3"/>
          <p:cNvSpPr>
            <a:spLocks noGrp="1"/>
          </p:cNvSpPr>
          <p:nvPr>
            <p:ph type="sldNum" sz="quarter" idx="10"/>
          </p:nvPr>
        </p:nvSpPr>
        <p:spPr/>
        <p:txBody>
          <a:bodyPr/>
          <a:lstStyle/>
          <a:p>
            <a:fld id="{08D09894-507F-4518-BE58-66A4DDE42BBF}" type="slidenum">
              <a:rPr lang="nl-BE" smtClean="0"/>
              <a:t>32</a:t>
            </a:fld>
            <a:endParaRPr lang="nl-BE"/>
          </a:p>
        </p:txBody>
      </p:sp>
    </p:spTree>
    <p:extLst>
      <p:ext uri="{BB962C8B-B14F-4D97-AF65-F5344CB8AC3E}">
        <p14:creationId xmlns:p14="http://schemas.microsoft.com/office/powerpoint/2010/main" val="2331225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smtClean="0"/>
          </a:p>
          <a:p>
            <a:r>
              <a:rPr lang="nl-BE" dirty="0" smtClean="0"/>
              <a:t>Old</a:t>
            </a:r>
            <a:r>
              <a:rPr lang="nl-BE" baseline="0" dirty="0" smtClean="0"/>
              <a:t> age: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There are no data suggesting old age by itself to be a contraindication to donation. However, the older the donor, the more intense should be the physical work-up of the potential donor.</a:t>
            </a:r>
          </a:p>
          <a:p>
            <a:endParaRPr lang="nl-BE" dirty="0" smtClean="0"/>
          </a:p>
        </p:txBody>
      </p:sp>
      <p:sp>
        <p:nvSpPr>
          <p:cNvPr id="4" name="Slide Number Placeholder 3"/>
          <p:cNvSpPr>
            <a:spLocks noGrp="1"/>
          </p:cNvSpPr>
          <p:nvPr>
            <p:ph type="sldNum" sz="quarter" idx="10"/>
          </p:nvPr>
        </p:nvSpPr>
        <p:spPr/>
        <p:txBody>
          <a:bodyPr/>
          <a:lstStyle/>
          <a:p>
            <a:fld id="{08D09894-507F-4518-BE58-66A4DDE42BBF}" type="slidenum">
              <a:rPr lang="nl-BE" smtClean="0"/>
              <a:t>33</a:t>
            </a:fld>
            <a:endParaRPr lang="nl-BE"/>
          </a:p>
        </p:txBody>
      </p:sp>
    </p:spTree>
    <p:extLst>
      <p:ext uri="{BB962C8B-B14F-4D97-AF65-F5344CB8AC3E}">
        <p14:creationId xmlns:p14="http://schemas.microsoft.com/office/powerpoint/2010/main" val="3989766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 every donor a GFR should be assessed. However, the lower level of kidney function which can be accepted is currently unclear. The donor should be sustained by his remaining kidney for the rest of his life. Kidney function is lower with increased age</a:t>
            </a:r>
            <a:r>
              <a:rPr lang="en-US" baseline="0" dirty="0" smtClean="0"/>
              <a:t> as is the demand for the kidney. Thus, a kidney function is 50% higher than the level of the current age is deemed safe for donation.</a:t>
            </a:r>
            <a:endParaRPr lang="en-US" dirty="0" smtClean="0"/>
          </a:p>
          <a:p>
            <a:endParaRPr lang="nl-BE" dirty="0"/>
          </a:p>
        </p:txBody>
      </p:sp>
      <p:sp>
        <p:nvSpPr>
          <p:cNvPr id="4" name="Slide Number Placeholder 3"/>
          <p:cNvSpPr>
            <a:spLocks noGrp="1"/>
          </p:cNvSpPr>
          <p:nvPr>
            <p:ph type="sldNum" sz="quarter" idx="10"/>
          </p:nvPr>
        </p:nvSpPr>
        <p:spPr/>
        <p:txBody>
          <a:bodyPr/>
          <a:lstStyle/>
          <a:p>
            <a:fld id="{08D09894-507F-4518-BE58-66A4DDE42BBF}" type="slidenum">
              <a:rPr lang="nl-BE" smtClean="0"/>
              <a:t>34</a:t>
            </a:fld>
            <a:endParaRPr lang="nl-BE"/>
          </a:p>
        </p:txBody>
      </p:sp>
    </p:spTree>
    <p:extLst>
      <p:ext uri="{BB962C8B-B14F-4D97-AF65-F5344CB8AC3E}">
        <p14:creationId xmlns:p14="http://schemas.microsoft.com/office/powerpoint/2010/main" val="574160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en-GB"/>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en-GB"/>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4"/>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en-GB"/>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7" name="Tijdelijke aanduiding voor datum 6"/>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8" name="Tijdelijke aanduiding voor voettekst 7"/>
          <p:cNvSpPr>
            <a:spLocks noGrp="1"/>
          </p:cNvSpPr>
          <p:nvPr>
            <p:ph type="ftr" sz="quarter" idx="11"/>
          </p:nvPr>
        </p:nvSpPr>
        <p:spPr/>
        <p:txBody>
          <a:bodyPr/>
          <a:lstStyle/>
          <a:p>
            <a:endParaRPr lang="en-GB"/>
          </a:p>
        </p:txBody>
      </p:sp>
      <p:sp>
        <p:nvSpPr>
          <p:cNvPr id="9" name="Tijdelijke aanduiding voor dianummer 8"/>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datum 2"/>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4" name="Tijdelijke aanduiding voor voettekst 3"/>
          <p:cNvSpPr>
            <a:spLocks noGrp="1"/>
          </p:cNvSpPr>
          <p:nvPr>
            <p:ph type="ftr" sz="quarter" idx="11"/>
          </p:nvPr>
        </p:nvSpPr>
        <p:spPr/>
        <p:txBody>
          <a:bodyPr/>
          <a:lstStyle/>
          <a:p>
            <a:endParaRPr lang="en-GB"/>
          </a:p>
        </p:txBody>
      </p:sp>
      <p:sp>
        <p:nvSpPr>
          <p:cNvPr id="5" name="Tijdelijke aanduiding voor dianummer 4"/>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3" name="Tijdelijke aanduiding voor voettekst 2"/>
          <p:cNvSpPr>
            <a:spLocks noGrp="1"/>
          </p:cNvSpPr>
          <p:nvPr>
            <p:ph type="ftr" sz="quarter" idx="11"/>
          </p:nvPr>
        </p:nvSpPr>
        <p:spPr/>
        <p:txBody>
          <a:bodyPr/>
          <a:lstStyle/>
          <a:p>
            <a:endParaRPr lang="en-GB"/>
          </a:p>
        </p:txBody>
      </p:sp>
      <p:sp>
        <p:nvSpPr>
          <p:cNvPr id="4" name="Tijdelijke aanduiding voor dianummer 3"/>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en-GB"/>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en-GB"/>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en-GB"/>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28/05/2014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eldia">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2571750" y="4549775"/>
            <a:ext cx="4000500" cy="1379538"/>
          </a:xfrm>
          <a:prstGeom prst="rect">
            <a:avLst/>
          </a:prstGeom>
          <a:noFill/>
          <a:ln w="9525">
            <a:noFill/>
            <a:miter lim="800000"/>
            <a:headEnd/>
            <a:tailEnd/>
          </a:ln>
        </p:spPr>
      </p:pic>
      <p:sp>
        <p:nvSpPr>
          <p:cNvPr id="4" name="Rechthoek 3"/>
          <p:cNvSpPr/>
          <p:nvPr/>
        </p:nvSpPr>
        <p:spPr>
          <a:xfrm rot="16200000">
            <a:off x="-3464775" y="3250405"/>
            <a:ext cx="7143801" cy="357188"/>
          </a:xfrm>
          <a:prstGeom prst="rect">
            <a:avLst/>
          </a:prstGeom>
          <a:solidFill>
            <a:srgbClr val="C00000"/>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nl-NL"/>
          </a:p>
        </p:txBody>
      </p:sp>
      <p:sp>
        <p:nvSpPr>
          <p:cNvPr id="5" name="Rechthoek 4"/>
          <p:cNvSpPr/>
          <p:nvPr/>
        </p:nvSpPr>
        <p:spPr>
          <a:xfrm>
            <a:off x="-142875" y="3678238"/>
            <a:ext cx="9429750" cy="36512"/>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nl-NL"/>
          </a:p>
        </p:txBody>
      </p:sp>
      <p:sp>
        <p:nvSpPr>
          <p:cNvPr id="2" name="Titel 1"/>
          <p:cNvSpPr>
            <a:spLocks noGrp="1"/>
          </p:cNvSpPr>
          <p:nvPr>
            <p:ph type="ctrTitle"/>
          </p:nvPr>
        </p:nvSpPr>
        <p:spPr>
          <a:xfrm>
            <a:off x="685800" y="2130425"/>
            <a:ext cx="7772400" cy="1470025"/>
          </a:xfrm>
        </p:spPr>
        <p:txBody>
          <a:bodyPr>
            <a:noAutofit/>
          </a:bodyPr>
          <a:lstStyle>
            <a:lvl1pPr>
              <a:defRPr sz="5400" b="1" cap="small" baseline="0"/>
            </a:lvl1pPr>
          </a:lstStyle>
          <a:p>
            <a:r>
              <a:rPr lang="nl-NL" smtClean="0"/>
              <a:t>Klik om de stijl te bewerken</a:t>
            </a:r>
            <a:endParaRPr lang="nl-NL"/>
          </a:p>
        </p:txBody>
      </p:sp>
      <p:sp>
        <p:nvSpPr>
          <p:cNvPr id="6" name="Tijdelijke aanduiding voor datum 3"/>
          <p:cNvSpPr>
            <a:spLocks noGrp="1"/>
          </p:cNvSpPr>
          <p:nvPr>
            <p:ph type="dt" sz="half" idx="10"/>
          </p:nvPr>
        </p:nvSpPr>
        <p:spPr/>
        <p:txBody>
          <a:bodyPr/>
          <a:lstStyle>
            <a:lvl1pPr>
              <a:defRPr/>
            </a:lvl1pPr>
          </a:lstStyle>
          <a:p>
            <a:pPr>
              <a:defRPr/>
            </a:pPr>
            <a:fld id="{A9DB06AF-21B2-4B6F-92C7-CDD9D1D69C95}" type="datetime1">
              <a:rPr lang="nl-NL"/>
              <a:pPr>
                <a:defRPr/>
              </a:pPr>
              <a:t>28-5-2014</a:t>
            </a:fld>
            <a:endParaRPr lang="nl-NL"/>
          </a:p>
        </p:txBody>
      </p:sp>
      <p:sp>
        <p:nvSpPr>
          <p:cNvPr id="7" name="Tijdelijke aanduiding voor voettekst 4"/>
          <p:cNvSpPr>
            <a:spLocks noGrp="1"/>
          </p:cNvSpPr>
          <p:nvPr>
            <p:ph type="ftr" sz="quarter" idx="11"/>
          </p:nvPr>
        </p:nvSpPr>
        <p:spPr/>
        <p:txBody>
          <a:bodyPr/>
          <a:lstStyle>
            <a:lvl1pPr>
              <a:defRPr/>
            </a:lvl1pPr>
          </a:lstStyle>
          <a:p>
            <a:pPr>
              <a:defRPr/>
            </a:pPr>
            <a:endParaRPr lang="nl-NL"/>
          </a:p>
        </p:txBody>
      </p:sp>
      <p:sp>
        <p:nvSpPr>
          <p:cNvPr id="8" name="Tijdelijke aanduiding voor dianummer 5"/>
          <p:cNvSpPr>
            <a:spLocks noGrp="1"/>
          </p:cNvSpPr>
          <p:nvPr>
            <p:ph type="sldNum" sz="quarter" idx="12"/>
          </p:nvPr>
        </p:nvSpPr>
        <p:spPr/>
        <p:txBody>
          <a:bodyPr/>
          <a:lstStyle>
            <a:lvl1pPr>
              <a:defRPr/>
            </a:lvl1pPr>
          </a:lstStyle>
          <a:p>
            <a:pPr>
              <a:defRPr/>
            </a:pPr>
            <a:fld id="{1780D660-E09C-4764-8A89-543BB5E0484E}" type="slidenum">
              <a:rPr lang="nl-NL"/>
              <a:pPr>
                <a:defRPr/>
              </a:pPr>
              <a:t>‹#›</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en-GB"/>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72E940-B607-4CE4-8AEF-FE9EE6136C94}" type="datetimeFigureOut">
              <a:rPr lang="en-GB" smtClean="0"/>
              <a:pPr/>
              <a:t>28/05/2014</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ADE87-B950-4913-8444-D1EE53B7320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1052736"/>
            <a:ext cx="7772400" cy="1470025"/>
          </a:xfrm>
        </p:spPr>
        <p:txBody>
          <a:bodyPr rtlCol="0"/>
          <a:lstStyle/>
          <a:p>
            <a:r>
              <a:rPr lang="en-GB" dirty="0" smtClean="0"/>
              <a:t>ERBP Guideline on</a:t>
            </a:r>
            <a:br>
              <a:rPr lang="en-GB" dirty="0" smtClean="0"/>
            </a:br>
            <a:r>
              <a:rPr lang="en-GB" dirty="0" smtClean="0"/>
              <a:t>kidney donor and</a:t>
            </a:r>
            <a:br>
              <a:rPr lang="en-GB" dirty="0" smtClean="0"/>
            </a:br>
            <a:r>
              <a:rPr lang="en-GB" dirty="0" smtClean="0"/>
              <a:t>recipient evaluation and</a:t>
            </a:r>
            <a:br>
              <a:rPr lang="en-GB" dirty="0" smtClean="0"/>
            </a:br>
            <a:r>
              <a:rPr lang="en-GB" dirty="0" err="1" smtClean="0"/>
              <a:t>perioperative</a:t>
            </a:r>
            <a:r>
              <a:rPr lang="en-GB" dirty="0" smtClean="0"/>
              <a:t> care</a:t>
            </a:r>
            <a:endParaRPr lang="nl-NL" dirty="0"/>
          </a:p>
        </p:txBody>
      </p:sp>
      <p:sp>
        <p:nvSpPr>
          <p:cNvPr id="3" name="Ondertitel 2"/>
          <p:cNvSpPr>
            <a:spLocks noGrp="1"/>
          </p:cNvSpPr>
          <p:nvPr>
            <p:ph type="subTitle" idx="4294967295"/>
          </p:nvPr>
        </p:nvSpPr>
        <p:spPr>
          <a:xfrm>
            <a:off x="1371600" y="3886200"/>
            <a:ext cx="6400800" cy="542925"/>
          </a:xfrm>
        </p:spPr>
        <p:txBody>
          <a:bodyPr rtlCol="0">
            <a:normAutofit lnSpcReduction="10000"/>
          </a:bodyPr>
          <a:lstStyle/>
          <a:p>
            <a:pPr algn="ctr" eaLnBrk="1" fontAlgn="auto" hangingPunct="1">
              <a:spcAft>
                <a:spcPts val="0"/>
              </a:spcAft>
              <a:buFont typeface="Arial" pitchFamily="34" charset="0"/>
              <a:buNone/>
              <a:defRPr/>
            </a:pPr>
            <a:r>
              <a:rPr lang="nl-NL" dirty="0" smtClean="0"/>
              <a:t>August 2013</a:t>
            </a:r>
            <a:endParaRPr lang="nl-NL" dirty="0"/>
          </a:p>
        </p:txBody>
      </p:sp>
      <p:sp>
        <p:nvSpPr>
          <p:cNvPr id="5" name="Tijdelijke aanduiding voor dianummer 4"/>
          <p:cNvSpPr>
            <a:spLocks noGrp="1"/>
          </p:cNvSpPr>
          <p:nvPr>
            <p:ph type="sldNum" sz="quarter" idx="12"/>
          </p:nvPr>
        </p:nvSpPr>
        <p:spPr/>
        <p:txBody>
          <a:bodyPr/>
          <a:lstStyle/>
          <a:p>
            <a:pPr>
              <a:defRPr/>
            </a:pPr>
            <a:fld id="{E37CB2A9-37E6-4D1B-986E-8BFAD4FE685E}" type="slidenum">
              <a:rPr lang="nl-NL"/>
              <a:pPr>
                <a:defRPr/>
              </a:pPr>
              <a:t>1</a:t>
            </a:fld>
            <a:endParaRPr lang="nl-NL"/>
          </a:p>
        </p:txBody>
      </p:sp>
      <p:sp>
        <p:nvSpPr>
          <p:cNvPr id="6" name="Tijdelijke aanduiding voor voettekst 3"/>
          <p:cNvSpPr>
            <a:spLocks noGrp="1"/>
          </p:cNvSpPr>
          <p:nvPr>
            <p:ph type="ftr" sz="quarter" idx="11"/>
          </p:nvPr>
        </p:nvSpPr>
        <p:spPr>
          <a:xfrm>
            <a:off x="1143000" y="6356350"/>
            <a:ext cx="6858000" cy="365125"/>
          </a:xfrm>
        </p:spPr>
        <p:txBody>
          <a:bodyPr/>
          <a:lstStyle/>
          <a:p>
            <a:pPr>
              <a:defRPr/>
            </a:pPr>
            <a:r>
              <a:rPr lang="nl-BE" dirty="0" err="1" smtClean="0"/>
              <a:t>European</a:t>
            </a:r>
            <a:r>
              <a:rPr lang="nl-BE" dirty="0" smtClean="0"/>
              <a:t> </a:t>
            </a:r>
            <a:r>
              <a:rPr lang="nl-BE" dirty="0" err="1" smtClean="0"/>
              <a:t>Renal</a:t>
            </a:r>
            <a:r>
              <a:rPr lang="nl-BE" dirty="0" smtClean="0"/>
              <a:t> Best </a:t>
            </a:r>
            <a:r>
              <a:rPr lang="nl-BE" dirty="0" err="1" smtClean="0"/>
              <a:t>Practice</a:t>
            </a:r>
            <a:endParaRPr lang="nl-BE" dirty="0" smtClean="0"/>
          </a:p>
          <a:p>
            <a:pPr>
              <a:defRPr/>
            </a:pPr>
            <a:r>
              <a:rPr lang="nl-BE" dirty="0" smtClean="0"/>
              <a:t>Prof. Wim Van Biesen – </a:t>
            </a:r>
            <a:r>
              <a:rPr lang="nl-BE" dirty="0" err="1" smtClean="0"/>
              <a:t>Chairman</a:t>
            </a:r>
            <a:r>
              <a:rPr lang="nl-BE" dirty="0" smtClean="0"/>
              <a:t> of ERBP </a:t>
            </a:r>
            <a:r>
              <a:rPr lang="nl-BE" dirty="0" err="1" smtClean="0"/>
              <a:t>Advisory</a:t>
            </a:r>
            <a:r>
              <a:rPr lang="nl-BE" dirty="0" smtClean="0"/>
              <a:t> Board – Email: guidelines@</a:t>
            </a:r>
            <a:r>
              <a:rPr lang="nl-BE" dirty="0" err="1" smtClean="0"/>
              <a:t>era-edta.org</a:t>
            </a:r>
            <a:endParaRPr lang="nl-BE" dirty="0" smtClean="0"/>
          </a:p>
          <a:p>
            <a:pPr>
              <a:defRPr/>
            </a:pPr>
            <a:r>
              <a:rPr lang="nl-BE" dirty="0" smtClean="0"/>
              <a:t>www.european-renal-best-practice.org</a:t>
            </a:r>
            <a:endParaRPr lang="nl-N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ndertitel 2"/>
          <p:cNvSpPr>
            <a:spLocks noGrp="1"/>
          </p:cNvSpPr>
          <p:nvPr>
            <p:ph type="subTitle" idx="1"/>
          </p:nvPr>
        </p:nvSpPr>
        <p:spPr/>
        <p:txBody>
          <a:bodyPr/>
          <a:lstStyle/>
          <a:p>
            <a:endParaRPr lang="en-GB" dirty="0"/>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Titel 5"/>
          <p:cNvSpPr>
            <a:spLocks noGrp="1"/>
          </p:cNvSpPr>
          <p:nvPr>
            <p:ph type="ctrTitle"/>
          </p:nvPr>
        </p:nvSpPr>
        <p:spPr/>
        <p:txBody>
          <a:bodyPr/>
          <a:lstStyle/>
          <a:p>
            <a:r>
              <a:rPr lang="en-GB" b="1" dirty="0" smtClean="0"/>
              <a:t>Chapter 1. Evaluation of the Kidney Transplant Candidate</a:t>
            </a:r>
            <a:endParaRPr lang="en-GB" dirty="0"/>
          </a:p>
        </p:txBody>
      </p:sp>
      <p:sp>
        <p:nvSpPr>
          <p:cNvPr id="7" name="Rechthoek 6"/>
          <p:cNvSpPr/>
          <p:nvPr/>
        </p:nvSpPr>
        <p:spPr>
          <a:xfrm>
            <a:off x="179512"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999984" cy="1470025"/>
          </a:xfrm>
        </p:spPr>
        <p:txBody>
          <a:bodyPr>
            <a:noAutofit/>
          </a:bodyPr>
          <a:lstStyle/>
          <a:p>
            <a:pPr algn="l"/>
            <a:r>
              <a:rPr lang="en-GB" sz="2400" b="1" dirty="0" smtClean="0">
                <a:solidFill>
                  <a:srgbClr val="FF0000"/>
                </a:solidFill>
              </a:rPr>
              <a:t>1.1. Should we actively screen for presence of malignancy in</a:t>
            </a:r>
            <a:br>
              <a:rPr lang="en-GB" sz="2400" b="1" dirty="0" smtClean="0">
                <a:solidFill>
                  <a:srgbClr val="FF0000"/>
                </a:solidFill>
              </a:rPr>
            </a:br>
            <a:r>
              <a:rPr lang="en-GB" sz="2400" b="1" dirty="0" smtClean="0">
                <a:solidFill>
                  <a:srgbClr val="FF0000"/>
                </a:solidFill>
              </a:rPr>
              <a:t>kidney transplant candidates? Is presence or history of</a:t>
            </a:r>
            <a:br>
              <a:rPr lang="en-GB" sz="2400" b="1" dirty="0" smtClean="0">
                <a:solidFill>
                  <a:srgbClr val="FF0000"/>
                </a:solidFill>
              </a:rPr>
            </a:br>
            <a:r>
              <a:rPr lang="en-GB" sz="2400" b="1" dirty="0" smtClean="0">
                <a:solidFill>
                  <a:srgbClr val="FF0000"/>
                </a:solidFill>
              </a:rPr>
              <a:t>malignancy a contra-indication to kidney transplantation?</a:t>
            </a:r>
            <a:endParaRPr lang="en-GB" sz="2400" dirty="0">
              <a:solidFill>
                <a:srgbClr val="FF0000"/>
              </a:solidFill>
            </a:endParaRPr>
          </a:p>
        </p:txBody>
      </p:sp>
      <p:sp>
        <p:nvSpPr>
          <p:cNvPr id="3" name="Ondertitel 2"/>
          <p:cNvSpPr>
            <a:spLocks noGrp="1"/>
          </p:cNvSpPr>
          <p:nvPr>
            <p:ph type="subTitle" idx="1"/>
          </p:nvPr>
        </p:nvSpPr>
        <p:spPr>
          <a:xfrm>
            <a:off x="251520" y="1700808"/>
            <a:ext cx="8352928" cy="3649960"/>
          </a:xfrm>
        </p:spPr>
        <p:txBody>
          <a:bodyPr>
            <a:noAutofit/>
          </a:bodyPr>
          <a:lstStyle/>
          <a:p>
            <a:pPr marL="285750" indent="-285750" algn="l">
              <a:buFont typeface="Arial" panose="020B0604020202020204" pitchFamily="34" charset="0"/>
              <a:buChar char="•"/>
            </a:pPr>
            <a:r>
              <a:rPr lang="en-GB" sz="1400" dirty="0" smtClean="0">
                <a:solidFill>
                  <a:schemeClr val="tx1"/>
                </a:solidFill>
              </a:rPr>
              <a:t>We recommend screening kidney transplant candidates for cancer according to the recommendations that apply to the general population. (Ungraded Statement) </a:t>
            </a:r>
          </a:p>
          <a:p>
            <a:pPr marL="285750" indent="-285750" algn="l">
              <a:buFont typeface="Arial" panose="020B0604020202020204" pitchFamily="34" charset="0"/>
              <a:buChar char="•"/>
            </a:pPr>
            <a:r>
              <a:rPr lang="en-GB" sz="1400" dirty="0" smtClean="0">
                <a:solidFill>
                  <a:schemeClr val="tx1"/>
                </a:solidFill>
              </a:rPr>
              <a:t>We </a:t>
            </a:r>
            <a:r>
              <a:rPr lang="en-GB" sz="1400" dirty="0" smtClean="0">
                <a:solidFill>
                  <a:schemeClr val="tx1"/>
                </a:solidFill>
              </a:rPr>
              <a:t>suggest screening kidney transplant candidates for presence of kidney cancer by ultrasound. (Ungraded Statement)</a:t>
            </a:r>
          </a:p>
          <a:p>
            <a:pPr marL="285750" indent="-285750" algn="l">
              <a:buFont typeface="Arial" panose="020B0604020202020204" pitchFamily="34" charset="0"/>
              <a:buChar char="•"/>
            </a:pPr>
            <a:r>
              <a:rPr lang="en-GB" sz="1400" dirty="0" smtClean="0">
                <a:solidFill>
                  <a:schemeClr val="tx1"/>
                </a:solidFill>
              </a:rPr>
              <a:t>We suggest screening for the presence of </a:t>
            </a:r>
            <a:r>
              <a:rPr lang="en-GB" sz="1400" dirty="0" err="1" smtClean="0">
                <a:solidFill>
                  <a:schemeClr val="tx1"/>
                </a:solidFill>
              </a:rPr>
              <a:t>urothelial</a:t>
            </a:r>
            <a:r>
              <a:rPr lang="en-GB" sz="1400" dirty="0" smtClean="0">
                <a:solidFill>
                  <a:schemeClr val="tx1"/>
                </a:solidFill>
              </a:rPr>
              <a:t> cancer by urinary cytology and </a:t>
            </a:r>
            <a:r>
              <a:rPr lang="en-GB" sz="1400" dirty="0" err="1" smtClean="0">
                <a:solidFill>
                  <a:schemeClr val="tx1"/>
                </a:solidFill>
              </a:rPr>
              <a:t>cystoscopy</a:t>
            </a:r>
            <a:r>
              <a:rPr lang="en-GB" sz="1400" dirty="0" smtClean="0">
                <a:solidFill>
                  <a:schemeClr val="tx1"/>
                </a:solidFill>
              </a:rPr>
              <a:t> in kidney transplant candidates with an underlying kidney disease associated with an increased risk of this type of cancer.</a:t>
            </a:r>
          </a:p>
          <a:p>
            <a:pPr marL="285750" indent="-285750" algn="l">
              <a:buFont typeface="Arial" panose="020B0604020202020204" pitchFamily="34" charset="0"/>
              <a:buChar char="•"/>
            </a:pPr>
            <a:r>
              <a:rPr lang="en-GB" sz="1400" dirty="0" smtClean="0">
                <a:solidFill>
                  <a:schemeClr val="tx1"/>
                </a:solidFill>
              </a:rPr>
              <a:t>(Ungraded Statement)</a:t>
            </a:r>
          </a:p>
          <a:p>
            <a:pPr marL="285750" indent="-285750" algn="l">
              <a:buFont typeface="Arial" panose="020B0604020202020204" pitchFamily="34" charset="0"/>
              <a:buChar char="•"/>
            </a:pPr>
            <a:r>
              <a:rPr lang="en-GB" sz="1400" dirty="0" smtClean="0">
                <a:solidFill>
                  <a:schemeClr val="tx1"/>
                </a:solidFill>
              </a:rPr>
              <a:t>We </a:t>
            </a:r>
            <a:r>
              <a:rPr lang="en-GB" sz="1400" dirty="0" smtClean="0">
                <a:solidFill>
                  <a:schemeClr val="tx1"/>
                </a:solidFill>
              </a:rPr>
              <a:t>recommend screening HCV and HBV-infected kidney transplant candidates for presence of hepatocellular carcinoma according to the EASLEORTC Clinical Practice Guideline on the management of hepatocellular</a:t>
            </a:r>
          </a:p>
          <a:p>
            <a:pPr marL="285750" indent="-285750" algn="l">
              <a:buFont typeface="Arial" panose="020B0604020202020204" pitchFamily="34" charset="0"/>
              <a:buChar char="•"/>
            </a:pPr>
            <a:r>
              <a:rPr lang="en-GB" sz="1400" dirty="0" smtClean="0">
                <a:solidFill>
                  <a:schemeClr val="tx1"/>
                </a:solidFill>
              </a:rPr>
              <a:t>carcinoma. (Ungraded Statement)</a:t>
            </a:r>
          </a:p>
          <a:p>
            <a:pPr marL="285750" indent="-285750" algn="l">
              <a:buFont typeface="Arial" panose="020B0604020202020204" pitchFamily="34" charset="0"/>
              <a:buChar char="•"/>
            </a:pPr>
            <a:r>
              <a:rPr lang="en-GB" sz="1400" dirty="0" smtClean="0">
                <a:solidFill>
                  <a:schemeClr val="tx1"/>
                </a:solidFill>
              </a:rPr>
              <a:t>We </a:t>
            </a:r>
            <a:r>
              <a:rPr lang="en-GB" sz="1400" dirty="0" smtClean="0">
                <a:solidFill>
                  <a:schemeClr val="tx1"/>
                </a:solidFill>
              </a:rPr>
              <a:t>suggest that patients with current or previous cancer should be discussed with an oncologist and considered on a case by case basis. The following factors should be considered when determining the appropriate time that wait-listing should be delayed:</a:t>
            </a:r>
            <a:br>
              <a:rPr lang="en-GB" sz="1400" dirty="0" smtClean="0">
                <a:solidFill>
                  <a:schemeClr val="tx1"/>
                </a:solidFill>
              </a:rPr>
            </a:br>
            <a:r>
              <a:rPr lang="en-GB" sz="1400" dirty="0" smtClean="0">
                <a:solidFill>
                  <a:schemeClr val="tx1"/>
                </a:solidFill>
              </a:rPr>
              <a:t>a) the potential for progression or recurrence of the cancer according to its type, staging and grade; </a:t>
            </a:r>
            <a:br>
              <a:rPr lang="en-GB" sz="1400" dirty="0" smtClean="0">
                <a:solidFill>
                  <a:schemeClr val="tx1"/>
                </a:solidFill>
              </a:rPr>
            </a:br>
            <a:r>
              <a:rPr lang="en-GB" sz="1400" dirty="0" smtClean="0">
                <a:solidFill>
                  <a:schemeClr val="tx1"/>
                </a:solidFill>
              </a:rPr>
              <a:t>b) the age of the patient; </a:t>
            </a:r>
            <a:br>
              <a:rPr lang="en-GB" sz="1400" dirty="0" smtClean="0">
                <a:solidFill>
                  <a:schemeClr val="tx1"/>
                </a:solidFill>
              </a:rPr>
            </a:br>
            <a:r>
              <a:rPr lang="en-GB" sz="1400" dirty="0" smtClean="0">
                <a:solidFill>
                  <a:schemeClr val="tx1"/>
                </a:solidFill>
              </a:rPr>
              <a:t>c) the existence of co-morbidities, in order to define the appropriate period of time that wait-listing should be delayed. (Ungraded Statement)</a:t>
            </a:r>
            <a:endParaRPr lang="en-GB" sz="14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1.2. Under which conditions can HIV infected patients be</a:t>
            </a:r>
            <a:br>
              <a:rPr lang="en-GB" sz="2400" b="1" dirty="0" smtClean="0">
                <a:solidFill>
                  <a:srgbClr val="FF0000"/>
                </a:solidFill>
              </a:rPr>
            </a:br>
            <a:r>
              <a:rPr lang="en-GB" sz="2400" b="1" dirty="0" smtClean="0">
                <a:solidFill>
                  <a:srgbClr val="FF0000"/>
                </a:solidFill>
              </a:rPr>
              <a:t>enrolled for the waiting list?</a:t>
            </a:r>
            <a:endParaRPr lang="en-GB" sz="2400" dirty="0">
              <a:solidFill>
                <a:srgbClr val="FF0000"/>
              </a:solidFill>
            </a:endParaRPr>
          </a:p>
        </p:txBody>
      </p:sp>
      <p:sp>
        <p:nvSpPr>
          <p:cNvPr id="3" name="Ondertitel 2"/>
          <p:cNvSpPr>
            <a:spLocks noGrp="1"/>
          </p:cNvSpPr>
          <p:nvPr>
            <p:ph type="subTitle" idx="1"/>
          </p:nvPr>
        </p:nvSpPr>
        <p:spPr>
          <a:xfrm>
            <a:off x="251519" y="1291208"/>
            <a:ext cx="8767487" cy="3649960"/>
          </a:xfrm>
        </p:spPr>
        <p:txBody>
          <a:bodyPr>
            <a:noAutofit/>
          </a:bodyPr>
          <a:lstStyle/>
          <a:p>
            <a:pPr algn="l"/>
            <a:r>
              <a:rPr lang="en-GB" sz="1800" dirty="0" smtClean="0">
                <a:solidFill>
                  <a:schemeClr val="tx1"/>
                </a:solidFill>
              </a:rPr>
              <a:t>We recommend that HIV per se in not a contra-indication for kidney transplantation.</a:t>
            </a:r>
          </a:p>
          <a:p>
            <a:pPr algn="l"/>
            <a:r>
              <a:rPr lang="en-GB" sz="1800" dirty="0" smtClean="0">
                <a:solidFill>
                  <a:schemeClr val="tx1"/>
                </a:solidFill>
              </a:rPr>
              <a:t>(1C)</a:t>
            </a:r>
          </a:p>
          <a:p>
            <a:pPr algn="l"/>
            <a:endParaRPr lang="en-GB" sz="1800" dirty="0" smtClean="0">
              <a:solidFill>
                <a:schemeClr val="tx1"/>
              </a:solidFill>
            </a:endParaRPr>
          </a:p>
          <a:p>
            <a:pPr algn="l"/>
            <a:r>
              <a:rPr lang="en-GB" sz="1800" dirty="0" smtClean="0">
                <a:solidFill>
                  <a:schemeClr val="tx1"/>
                </a:solidFill>
              </a:rPr>
              <a:t>We recommend wait-listing HIV patients only if</a:t>
            </a:r>
          </a:p>
          <a:p>
            <a:pPr algn="l"/>
            <a:r>
              <a:rPr lang="en-GB" sz="1800" dirty="0" smtClean="0">
                <a:solidFill>
                  <a:schemeClr val="tx1"/>
                </a:solidFill>
              </a:rPr>
              <a:t>1) they are compliant with treatment, particularly HAART therapy</a:t>
            </a:r>
          </a:p>
          <a:p>
            <a:pPr algn="l"/>
            <a:r>
              <a:rPr lang="en-GB" sz="1800" dirty="0" smtClean="0">
                <a:solidFill>
                  <a:schemeClr val="tx1"/>
                </a:solidFill>
              </a:rPr>
              <a:t>2) their CD4+ T cell counts are &gt; 200/</a:t>
            </a:r>
            <a:r>
              <a:rPr lang="en-GB" sz="1800" dirty="0" err="1" smtClean="0">
                <a:solidFill>
                  <a:schemeClr val="tx1"/>
                </a:solidFill>
              </a:rPr>
              <a:t>μL</a:t>
            </a:r>
            <a:r>
              <a:rPr lang="en-GB" sz="1800" dirty="0" smtClean="0">
                <a:solidFill>
                  <a:schemeClr val="tx1"/>
                </a:solidFill>
              </a:rPr>
              <a:t> and have been stable during the previous 3 months</a:t>
            </a:r>
          </a:p>
          <a:p>
            <a:pPr algn="l"/>
            <a:r>
              <a:rPr lang="en-GB" sz="1800" dirty="0" smtClean="0">
                <a:solidFill>
                  <a:schemeClr val="tx1"/>
                </a:solidFill>
              </a:rPr>
              <a:t>3) HIV RNA was undetectable during the previous 3 months</a:t>
            </a:r>
          </a:p>
          <a:p>
            <a:pPr algn="l"/>
            <a:r>
              <a:rPr lang="en-GB" sz="1800" dirty="0" smtClean="0">
                <a:solidFill>
                  <a:schemeClr val="tx1"/>
                </a:solidFill>
              </a:rPr>
              <a:t>4) no opportunistic infections occurred during the previous 6 months</a:t>
            </a:r>
          </a:p>
          <a:p>
            <a:pPr algn="l"/>
            <a:r>
              <a:rPr lang="en-GB" sz="1800" dirty="0" smtClean="0">
                <a:solidFill>
                  <a:schemeClr val="tx1"/>
                </a:solidFill>
              </a:rPr>
              <a:t>5) they show no signs compatible with progressive multifocal </a:t>
            </a:r>
            <a:r>
              <a:rPr lang="en-GB" sz="1800" dirty="0" err="1" smtClean="0">
                <a:solidFill>
                  <a:schemeClr val="tx1"/>
                </a:solidFill>
              </a:rPr>
              <a:t>leukoencephalopathy</a:t>
            </a:r>
            <a:r>
              <a:rPr lang="en-GB" sz="1800" dirty="0" smtClean="0">
                <a:solidFill>
                  <a:schemeClr val="tx1"/>
                </a:solidFill>
              </a:rPr>
              <a:t>, chronic intestinal cryptosporidiosis, or lymphoma. (1C)</a:t>
            </a:r>
          </a:p>
          <a:p>
            <a:pPr algn="l"/>
            <a:endParaRPr lang="en-GB" sz="1800" dirty="0" smtClean="0">
              <a:solidFill>
                <a:schemeClr val="tx1"/>
              </a:solidFill>
            </a:endParaRPr>
          </a:p>
          <a:p>
            <a:pPr algn="l"/>
            <a:r>
              <a:rPr lang="en-GB" sz="1800" dirty="0" smtClean="0">
                <a:solidFill>
                  <a:schemeClr val="tx1"/>
                </a:solidFill>
              </a:rPr>
              <a:t>We suggest that the most appropriate anti-retroviral therapy should be discussed before transplantation with the infectious diseases team in order to anticipate potential drug interactions after transplantation. (Ungraded</a:t>
            </a:r>
          </a:p>
          <a:p>
            <a:pPr algn="l"/>
            <a:r>
              <a:rPr lang="en-GB" sz="1800" dirty="0" smtClean="0">
                <a:solidFill>
                  <a:schemeClr val="tx1"/>
                </a:solidFill>
              </a:rPr>
              <a:t>Statement)</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79512" y="6232956"/>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1.3. Is there a role for immunisation against herpes</a:t>
            </a:r>
            <a:br>
              <a:rPr lang="en-GB" sz="2400" b="1" dirty="0" smtClean="0">
                <a:solidFill>
                  <a:srgbClr val="FF0000"/>
                </a:solidFill>
              </a:rPr>
            </a:br>
            <a:r>
              <a:rPr lang="en-GB" sz="2400" b="1" dirty="0" err="1" smtClean="0">
                <a:solidFill>
                  <a:srgbClr val="FF0000"/>
                </a:solidFill>
              </a:rPr>
              <a:t>varicella</a:t>
            </a:r>
            <a:r>
              <a:rPr lang="en-GB" sz="2400" b="1" dirty="0" smtClean="0">
                <a:solidFill>
                  <a:srgbClr val="FF0000"/>
                </a:solidFill>
              </a:rPr>
              <a:t>-zoster (HVZ) prior to renal transplantation?</a:t>
            </a:r>
            <a:endParaRPr lang="en-GB" sz="2400" dirty="0">
              <a:solidFill>
                <a:srgbClr val="FF0000"/>
              </a:solidFill>
            </a:endParaRPr>
          </a:p>
        </p:txBody>
      </p:sp>
      <p:sp>
        <p:nvSpPr>
          <p:cNvPr id="3" name="Ondertitel 2"/>
          <p:cNvSpPr>
            <a:spLocks noGrp="1"/>
          </p:cNvSpPr>
          <p:nvPr>
            <p:ph type="subTitle" idx="1"/>
          </p:nvPr>
        </p:nvSpPr>
        <p:spPr>
          <a:xfrm>
            <a:off x="251520" y="1700808"/>
            <a:ext cx="7772400" cy="3649960"/>
          </a:xfrm>
        </p:spPr>
        <p:txBody>
          <a:bodyPr>
            <a:noAutofit/>
          </a:bodyPr>
          <a:lstStyle/>
          <a:p>
            <a:pPr algn="l"/>
            <a:r>
              <a:rPr lang="en-GB" sz="1800" dirty="0" smtClean="0">
                <a:solidFill>
                  <a:schemeClr val="tx1"/>
                </a:solidFill>
              </a:rPr>
              <a:t>We recommend immunisation against </a:t>
            </a:r>
            <a:r>
              <a:rPr lang="en-GB" sz="1800" dirty="0" err="1" smtClean="0">
                <a:solidFill>
                  <a:schemeClr val="tx1"/>
                </a:solidFill>
              </a:rPr>
              <a:t>varicella</a:t>
            </a:r>
            <a:r>
              <a:rPr lang="en-GB" sz="1800" dirty="0" smtClean="0">
                <a:solidFill>
                  <a:schemeClr val="tx1"/>
                </a:solidFill>
              </a:rPr>
              <a:t> zoster virus (VZV) all paediatric and adult patients negative for anti VZ antibodies, preferable still when they are waitlisted. (1D)</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1.4. Should haemolytic uremic syndrome (HUS) as</a:t>
            </a:r>
            <a:br>
              <a:rPr lang="en-GB" sz="2400" b="1" dirty="0" smtClean="0">
                <a:solidFill>
                  <a:srgbClr val="FF0000"/>
                </a:solidFill>
              </a:rPr>
            </a:br>
            <a:r>
              <a:rPr lang="en-GB" sz="2400" b="1" dirty="0" smtClean="0">
                <a:solidFill>
                  <a:srgbClr val="FF0000"/>
                </a:solidFill>
              </a:rPr>
              <a:t>underlying cause of end-stage renal disease preclude</a:t>
            </a:r>
            <a:br>
              <a:rPr lang="en-GB" sz="2400" b="1" dirty="0" smtClean="0">
                <a:solidFill>
                  <a:srgbClr val="FF0000"/>
                </a:solidFill>
              </a:rPr>
            </a:br>
            <a:r>
              <a:rPr lang="en-GB" sz="2400" b="1" dirty="0" err="1" smtClean="0">
                <a:solidFill>
                  <a:srgbClr val="FF0000"/>
                </a:solidFill>
              </a:rPr>
              <a:t>waitlisting</a:t>
            </a:r>
            <a:r>
              <a:rPr lang="en-GB" sz="2400" b="1" dirty="0" smtClean="0">
                <a:solidFill>
                  <a:srgbClr val="FF0000"/>
                </a:solidFill>
              </a:rPr>
              <a:t> for transplantation and does it influence graft and</a:t>
            </a:r>
            <a:br>
              <a:rPr lang="en-GB" sz="2400" b="1" dirty="0" smtClean="0">
                <a:solidFill>
                  <a:srgbClr val="FF0000"/>
                </a:solidFill>
              </a:rPr>
            </a:br>
            <a:r>
              <a:rPr lang="en-GB" sz="2400" b="1" dirty="0" smtClean="0">
                <a:solidFill>
                  <a:srgbClr val="FF0000"/>
                </a:solidFill>
              </a:rPr>
              <a:t>patient survival post-transplantation?</a:t>
            </a:r>
            <a:endParaRPr lang="en-GB" sz="2400" dirty="0">
              <a:solidFill>
                <a:srgbClr val="FF0000"/>
              </a:solidFill>
            </a:endParaRPr>
          </a:p>
        </p:txBody>
      </p:sp>
      <p:sp>
        <p:nvSpPr>
          <p:cNvPr id="3" name="Ondertitel 2"/>
          <p:cNvSpPr>
            <a:spLocks noGrp="1"/>
          </p:cNvSpPr>
          <p:nvPr>
            <p:ph type="subTitle" idx="1"/>
          </p:nvPr>
        </p:nvSpPr>
        <p:spPr>
          <a:xfrm>
            <a:off x="251519" y="2011288"/>
            <a:ext cx="8767487" cy="3649960"/>
          </a:xfrm>
        </p:spPr>
        <p:txBody>
          <a:bodyPr>
            <a:noAutofit/>
          </a:bodyPr>
          <a:lstStyle/>
          <a:p>
            <a:pPr marL="285750" indent="-285750" algn="l">
              <a:buFont typeface="Arial" panose="020B0604020202020204" pitchFamily="34" charset="0"/>
              <a:buChar char="•"/>
            </a:pPr>
            <a:r>
              <a:rPr lang="en-GB" sz="1600" dirty="0" smtClean="0">
                <a:solidFill>
                  <a:schemeClr val="tx1"/>
                </a:solidFill>
              </a:rPr>
              <a:t>We recommend that typical, proven </a:t>
            </a:r>
            <a:r>
              <a:rPr lang="en-GB" sz="1600" dirty="0" err="1" smtClean="0">
                <a:solidFill>
                  <a:schemeClr val="tx1"/>
                </a:solidFill>
              </a:rPr>
              <a:t>shiga</a:t>
            </a:r>
            <a:r>
              <a:rPr lang="en-GB" sz="1600" dirty="0" smtClean="0">
                <a:solidFill>
                  <a:schemeClr val="tx1"/>
                </a:solidFill>
              </a:rPr>
              <a:t>-toxin E-coli associated Haemolytic Uremic Syndrome (HUS) is not contra-indication to transplantation from either deceased or living donors. (1B</a:t>
            </a:r>
            <a:r>
              <a:rPr lang="en-GB" sz="1600" dirty="0" smtClean="0">
                <a:solidFill>
                  <a:schemeClr val="tx1"/>
                </a:solidFill>
              </a:rPr>
              <a:t>)</a:t>
            </a:r>
          </a:p>
          <a:p>
            <a:pPr marL="285750" indent="-285750" algn="l">
              <a:buFont typeface="Arial" panose="020B0604020202020204" pitchFamily="34" charset="0"/>
              <a:buChar char="•"/>
            </a:pPr>
            <a:r>
              <a:rPr lang="en-GB" sz="1600" dirty="0" smtClean="0">
                <a:solidFill>
                  <a:schemeClr val="tx1"/>
                </a:solidFill>
              </a:rPr>
              <a:t>We </a:t>
            </a:r>
            <a:r>
              <a:rPr lang="en-GB" sz="1600" dirty="0" smtClean="0">
                <a:solidFill>
                  <a:schemeClr val="tx1"/>
                </a:solidFill>
              </a:rPr>
              <a:t>suggest considering renal transplantation as an acceptable option 1) in renal transplant candidates with </a:t>
            </a:r>
            <a:r>
              <a:rPr lang="en-GB" sz="1600" dirty="0" err="1" smtClean="0">
                <a:solidFill>
                  <a:schemeClr val="tx1"/>
                </a:solidFill>
              </a:rPr>
              <a:t>aHUS</a:t>
            </a:r>
            <a:r>
              <a:rPr lang="en-GB" sz="1600" dirty="0" smtClean="0">
                <a:solidFill>
                  <a:schemeClr val="tx1"/>
                </a:solidFill>
              </a:rPr>
              <a:t> and a proven MCP mutation, and 2) in those displaying anti-CFH auto-antibodies. (Ungraded Statement)</a:t>
            </a:r>
          </a:p>
          <a:p>
            <a:pPr marL="285750" indent="-285750" algn="l">
              <a:buFont typeface="Arial" panose="020B0604020202020204" pitchFamily="34" charset="0"/>
              <a:buChar char="•"/>
            </a:pPr>
            <a:r>
              <a:rPr lang="en-GB" sz="1600" dirty="0" smtClean="0">
                <a:solidFill>
                  <a:schemeClr val="tx1"/>
                </a:solidFill>
              </a:rPr>
              <a:t>We suggest that kidney transplantation in patients with </a:t>
            </a:r>
            <a:r>
              <a:rPr lang="en-GB" sz="1600" dirty="0" err="1" smtClean="0">
                <a:solidFill>
                  <a:schemeClr val="tx1"/>
                </a:solidFill>
              </a:rPr>
              <a:t>aHUS</a:t>
            </a:r>
            <a:r>
              <a:rPr lang="en-GB" sz="1600" dirty="0" smtClean="0">
                <a:solidFill>
                  <a:schemeClr val="tx1"/>
                </a:solidFill>
              </a:rPr>
              <a:t> should only be undertaken in centres with experience in managing this condition and where appropriate therapeutic interventions are available. (Ungraded Statement)</a:t>
            </a:r>
          </a:p>
          <a:p>
            <a:pPr marL="285750" indent="-285750" algn="l">
              <a:buFont typeface="Arial" panose="020B0604020202020204" pitchFamily="34" charset="0"/>
              <a:buChar char="•"/>
            </a:pPr>
            <a:r>
              <a:rPr lang="en-GB" sz="1600" dirty="0" smtClean="0">
                <a:solidFill>
                  <a:schemeClr val="tx1"/>
                </a:solidFill>
              </a:rPr>
              <a:t>We </a:t>
            </a:r>
            <a:r>
              <a:rPr lang="en-GB" sz="1600" dirty="0" smtClean="0">
                <a:solidFill>
                  <a:schemeClr val="tx1"/>
                </a:solidFill>
              </a:rPr>
              <a:t>do not recommend living donation from a genetically related donor in patients who are suspected to have </a:t>
            </a:r>
            <a:r>
              <a:rPr lang="en-GB" sz="1600" dirty="0" err="1" smtClean="0">
                <a:solidFill>
                  <a:schemeClr val="tx1"/>
                </a:solidFill>
              </a:rPr>
              <a:t>aHUS</a:t>
            </a:r>
            <a:r>
              <a:rPr lang="en-GB" sz="1600" dirty="0" smtClean="0">
                <a:solidFill>
                  <a:schemeClr val="tx1"/>
                </a:solidFill>
              </a:rPr>
              <a:t> as their underlying kidney disease unless the responsible mutation has been conclusively excluded in the donor. (1D</a:t>
            </a:r>
            <a:r>
              <a:rPr lang="en-GB" sz="1600" dirty="0" smtClean="0">
                <a:solidFill>
                  <a:schemeClr val="tx1"/>
                </a:solidFill>
              </a:rPr>
              <a:t>)</a:t>
            </a:r>
            <a:endParaRPr lang="en-GB" sz="1600" dirty="0" smtClean="0">
              <a:solidFill>
                <a:schemeClr val="tx1"/>
              </a:solidFill>
            </a:endParaRPr>
          </a:p>
          <a:p>
            <a:pPr marL="285750" indent="-285750" algn="l">
              <a:buFont typeface="Arial" panose="020B0604020202020204" pitchFamily="34" charset="0"/>
              <a:buChar char="•"/>
            </a:pPr>
            <a:r>
              <a:rPr lang="en-GB" sz="1600" dirty="0" smtClean="0">
                <a:solidFill>
                  <a:schemeClr val="tx1"/>
                </a:solidFill>
              </a:rPr>
              <a:t>We recommend evaluating the potential of living donation from a genetically unrelated donor to a recipient with </a:t>
            </a:r>
            <a:r>
              <a:rPr lang="en-GB" sz="1600" dirty="0" err="1" smtClean="0">
                <a:solidFill>
                  <a:schemeClr val="tx1"/>
                </a:solidFill>
              </a:rPr>
              <a:t>aHUS</a:t>
            </a:r>
            <a:r>
              <a:rPr lang="en-GB" sz="1600" dirty="0" smtClean="0">
                <a:solidFill>
                  <a:schemeClr val="tx1"/>
                </a:solidFill>
              </a:rPr>
              <a:t> on a case by case basis. It should only be considered after appropriate counselling of recipient and donor on the risk of disease recurrence in the transplanted graft. (Ungraded Statement)</a:t>
            </a:r>
            <a:endParaRPr lang="en-GB" sz="16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76672"/>
            <a:ext cx="8820472" cy="1470025"/>
          </a:xfrm>
        </p:spPr>
        <p:txBody>
          <a:bodyPr>
            <a:noAutofit/>
          </a:bodyPr>
          <a:lstStyle/>
          <a:p>
            <a:pPr algn="l"/>
            <a:r>
              <a:rPr lang="en-GB" sz="2400" b="1" dirty="0" smtClean="0">
                <a:solidFill>
                  <a:srgbClr val="FF0000"/>
                </a:solidFill>
              </a:rPr>
              <a:t>1.5. Should focal segmental </a:t>
            </a:r>
            <a:r>
              <a:rPr lang="en-GB" sz="2400" b="1" dirty="0" err="1" smtClean="0">
                <a:solidFill>
                  <a:srgbClr val="FF0000"/>
                </a:solidFill>
              </a:rPr>
              <a:t>glomerulosclerosis</a:t>
            </a:r>
            <a:r>
              <a:rPr lang="en-GB" sz="2400" b="1" dirty="0" smtClean="0">
                <a:solidFill>
                  <a:srgbClr val="FF0000"/>
                </a:solidFill>
              </a:rPr>
              <a:t> (FSGS) as underlying</a:t>
            </a:r>
            <a:br>
              <a:rPr lang="en-GB" sz="2400" b="1" dirty="0" smtClean="0">
                <a:solidFill>
                  <a:srgbClr val="FF0000"/>
                </a:solidFill>
              </a:rPr>
            </a:br>
            <a:r>
              <a:rPr lang="en-GB" sz="2400" b="1" dirty="0" smtClean="0">
                <a:solidFill>
                  <a:srgbClr val="FF0000"/>
                </a:solidFill>
              </a:rPr>
              <a:t>cause of end-stage renal disease preclude</a:t>
            </a:r>
            <a:br>
              <a:rPr lang="en-GB" sz="2400" b="1" dirty="0" smtClean="0">
                <a:solidFill>
                  <a:srgbClr val="FF0000"/>
                </a:solidFill>
              </a:rPr>
            </a:br>
            <a:r>
              <a:rPr lang="en-GB" sz="2400" b="1" dirty="0" err="1" smtClean="0">
                <a:solidFill>
                  <a:srgbClr val="FF0000"/>
                </a:solidFill>
              </a:rPr>
              <a:t>waitlisting</a:t>
            </a:r>
            <a:r>
              <a:rPr lang="en-GB" sz="2400" b="1" dirty="0" smtClean="0">
                <a:solidFill>
                  <a:srgbClr val="FF0000"/>
                </a:solidFill>
              </a:rPr>
              <a:t> for transplantation and does it influence graft and</a:t>
            </a:r>
            <a:br>
              <a:rPr lang="en-GB" sz="2400" b="1" dirty="0" smtClean="0">
                <a:solidFill>
                  <a:srgbClr val="FF0000"/>
                </a:solidFill>
              </a:rPr>
            </a:br>
            <a:r>
              <a:rPr lang="en-GB" sz="2400" b="1" dirty="0" smtClean="0">
                <a:solidFill>
                  <a:srgbClr val="FF0000"/>
                </a:solidFill>
              </a:rPr>
              <a:t>patient survival post-transplantation?</a:t>
            </a:r>
            <a:endParaRPr lang="en-GB" sz="2400" dirty="0">
              <a:solidFill>
                <a:srgbClr val="FF0000"/>
              </a:solidFill>
            </a:endParaRPr>
          </a:p>
        </p:txBody>
      </p:sp>
      <p:sp>
        <p:nvSpPr>
          <p:cNvPr id="3" name="Ondertitel 2"/>
          <p:cNvSpPr>
            <a:spLocks noGrp="1"/>
          </p:cNvSpPr>
          <p:nvPr>
            <p:ph type="subTitle" idx="1"/>
          </p:nvPr>
        </p:nvSpPr>
        <p:spPr>
          <a:xfrm>
            <a:off x="255984" y="2011288"/>
            <a:ext cx="7772400" cy="3649960"/>
          </a:xfrm>
        </p:spPr>
        <p:txBody>
          <a:bodyPr>
            <a:noAutofit/>
          </a:bodyPr>
          <a:lstStyle/>
          <a:p>
            <a:pPr marL="285750" indent="-285750" algn="l">
              <a:buFont typeface="Arial" panose="020B0604020202020204" pitchFamily="34" charset="0"/>
              <a:buChar char="•"/>
            </a:pPr>
            <a:r>
              <a:rPr lang="en-GB" sz="1600" dirty="0" smtClean="0">
                <a:solidFill>
                  <a:schemeClr val="tx1"/>
                </a:solidFill>
              </a:rPr>
              <a:t>We recommend that primary focal segmental </a:t>
            </a:r>
            <a:r>
              <a:rPr lang="en-GB" sz="1600" dirty="0" err="1" smtClean="0">
                <a:solidFill>
                  <a:schemeClr val="tx1"/>
                </a:solidFill>
              </a:rPr>
              <a:t>glomerulosclerosis</a:t>
            </a:r>
            <a:r>
              <a:rPr lang="en-GB" sz="1600" dirty="0" smtClean="0">
                <a:solidFill>
                  <a:schemeClr val="tx1"/>
                </a:solidFill>
              </a:rPr>
              <a:t> per se is not a contraindication to kidney transplantation from either a living or a deceased donor. (1D)</a:t>
            </a:r>
          </a:p>
          <a:p>
            <a:pPr marL="285750" indent="-285750" algn="l">
              <a:buFont typeface="Arial" panose="020B0604020202020204" pitchFamily="34" charset="0"/>
              <a:buChar char="•"/>
            </a:pPr>
            <a:r>
              <a:rPr lang="en-GB" sz="1600" dirty="0" smtClean="0">
                <a:solidFill>
                  <a:schemeClr val="tx1"/>
                </a:solidFill>
              </a:rPr>
              <a:t>We </a:t>
            </a:r>
            <a:r>
              <a:rPr lang="en-GB" sz="1600" dirty="0" smtClean="0">
                <a:solidFill>
                  <a:schemeClr val="tx1"/>
                </a:solidFill>
              </a:rPr>
              <a:t>recommend informing the recipient and in living donation, the potential donor, about the risk of recurrence of focal segmental </a:t>
            </a:r>
            <a:r>
              <a:rPr lang="en-GB" sz="1600" dirty="0" err="1" smtClean="0">
                <a:solidFill>
                  <a:schemeClr val="tx1"/>
                </a:solidFill>
              </a:rPr>
              <a:t>glomerulosclerosis</a:t>
            </a:r>
            <a:r>
              <a:rPr lang="en-GB" sz="1600" dirty="0" smtClean="0">
                <a:solidFill>
                  <a:schemeClr val="tx1"/>
                </a:solidFill>
              </a:rPr>
              <a:t> in the graft. (Ungraded Statement)</a:t>
            </a:r>
          </a:p>
          <a:p>
            <a:pPr marL="285750" indent="-285750" algn="l">
              <a:buFont typeface="Arial" panose="020B0604020202020204" pitchFamily="34" charset="0"/>
              <a:buChar char="•"/>
            </a:pPr>
            <a:r>
              <a:rPr lang="en-GB" sz="1600" dirty="0" smtClean="0">
                <a:solidFill>
                  <a:schemeClr val="tx1"/>
                </a:solidFill>
              </a:rPr>
              <a:t>We </a:t>
            </a:r>
            <a:r>
              <a:rPr lang="en-GB" sz="1600" dirty="0" smtClean="0">
                <a:solidFill>
                  <a:schemeClr val="tx1"/>
                </a:solidFill>
              </a:rPr>
              <a:t>recommend that when a first graft has been lost from recurrent focal segmental </a:t>
            </a:r>
            <a:r>
              <a:rPr lang="en-GB" sz="1600" dirty="0" err="1" smtClean="0">
                <a:solidFill>
                  <a:schemeClr val="tx1"/>
                </a:solidFill>
              </a:rPr>
              <a:t>glomerulosclerosis</a:t>
            </a:r>
            <a:r>
              <a:rPr lang="en-GB" sz="1600" dirty="0" smtClean="0">
                <a:solidFill>
                  <a:schemeClr val="tx1"/>
                </a:solidFill>
              </a:rPr>
              <a:t>, a second graft from either a deceased or a living donor should only be transplanted after an individual risk/benefit</a:t>
            </a:r>
          </a:p>
          <a:p>
            <a:pPr marL="285750" indent="-285750" algn="l">
              <a:buFont typeface="Arial" panose="020B0604020202020204" pitchFamily="34" charset="0"/>
              <a:buChar char="•"/>
            </a:pPr>
            <a:r>
              <a:rPr lang="en-GB" sz="1600" dirty="0" smtClean="0">
                <a:solidFill>
                  <a:schemeClr val="tx1"/>
                </a:solidFill>
              </a:rPr>
              <a:t>assessment and careful counselling of the recipient and potential donor in the case of living donation. (Ungraded Statement)</a:t>
            </a:r>
          </a:p>
          <a:p>
            <a:pPr marL="285750" indent="-285750" algn="l">
              <a:buFont typeface="Arial" panose="020B0604020202020204" pitchFamily="34" charset="0"/>
              <a:buChar char="•"/>
            </a:pPr>
            <a:r>
              <a:rPr lang="en-GB" sz="1600" dirty="0" smtClean="0">
                <a:solidFill>
                  <a:schemeClr val="tx1"/>
                </a:solidFill>
              </a:rPr>
              <a:t>We </a:t>
            </a:r>
            <a:r>
              <a:rPr lang="en-GB" sz="1600" dirty="0" smtClean="0">
                <a:solidFill>
                  <a:schemeClr val="tx1"/>
                </a:solidFill>
              </a:rPr>
              <a:t>suggest using an updated management protocol in cases of recurrent focal segmental </a:t>
            </a:r>
            <a:r>
              <a:rPr lang="en-GB" sz="1600" dirty="0" err="1" smtClean="0">
                <a:solidFill>
                  <a:schemeClr val="tx1"/>
                </a:solidFill>
              </a:rPr>
              <a:t>glomerulosclerosis</a:t>
            </a:r>
            <a:r>
              <a:rPr lang="en-GB" sz="1600" dirty="0" smtClean="0">
                <a:solidFill>
                  <a:schemeClr val="tx1"/>
                </a:solidFill>
              </a:rPr>
              <a:t>. (Ungraded Statement)</a:t>
            </a:r>
          </a:p>
          <a:p>
            <a:pPr marL="285750" indent="-285750" algn="l">
              <a:buFont typeface="Arial" panose="020B0604020202020204" pitchFamily="34" charset="0"/>
              <a:buChar char="•"/>
            </a:pPr>
            <a:r>
              <a:rPr lang="en-GB" sz="1600" dirty="0" smtClean="0">
                <a:solidFill>
                  <a:schemeClr val="tx1"/>
                </a:solidFill>
              </a:rPr>
              <a:t>We </a:t>
            </a:r>
            <a:r>
              <a:rPr lang="en-GB" sz="1600" dirty="0" smtClean="0">
                <a:solidFill>
                  <a:schemeClr val="tx1"/>
                </a:solidFill>
              </a:rPr>
              <a:t>suggest that children with steroid-resistant </a:t>
            </a:r>
            <a:r>
              <a:rPr lang="en-GB" sz="1600" dirty="0" err="1" smtClean="0">
                <a:solidFill>
                  <a:schemeClr val="tx1"/>
                </a:solidFill>
              </a:rPr>
              <a:t>nephrotic</a:t>
            </a:r>
            <a:r>
              <a:rPr lang="en-GB" sz="1600" dirty="0" smtClean="0">
                <a:solidFill>
                  <a:schemeClr val="tx1"/>
                </a:solidFill>
              </a:rPr>
              <a:t> syndrome undergo appropriate genotyping before wait listing them for kidney transplantation. (Ungraded Statement)</a:t>
            </a:r>
            <a:endParaRPr lang="en-GB" sz="16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1.6. Does pre-transplant alcohol and drug abuse in patients</a:t>
            </a:r>
            <a:br>
              <a:rPr lang="en-GB" sz="2400" b="1" dirty="0" smtClean="0">
                <a:solidFill>
                  <a:srgbClr val="FF0000"/>
                </a:solidFill>
              </a:rPr>
            </a:br>
            <a:r>
              <a:rPr lang="en-GB" sz="2400" b="1" dirty="0" smtClean="0">
                <a:solidFill>
                  <a:srgbClr val="FF0000"/>
                </a:solidFill>
              </a:rPr>
              <a:t>influence patient or graft survival?</a:t>
            </a:r>
            <a:endParaRPr lang="en-GB" sz="2400" dirty="0">
              <a:solidFill>
                <a:srgbClr val="FF0000"/>
              </a:solidFill>
            </a:endParaRPr>
          </a:p>
        </p:txBody>
      </p:sp>
      <p:sp>
        <p:nvSpPr>
          <p:cNvPr id="3" name="Ondertitel 2"/>
          <p:cNvSpPr>
            <a:spLocks noGrp="1"/>
          </p:cNvSpPr>
          <p:nvPr>
            <p:ph type="subTitle" idx="1"/>
          </p:nvPr>
        </p:nvSpPr>
        <p:spPr>
          <a:xfrm>
            <a:off x="251520" y="1988840"/>
            <a:ext cx="8568952" cy="3649960"/>
          </a:xfrm>
        </p:spPr>
        <p:txBody>
          <a:bodyPr>
            <a:noAutofit/>
          </a:bodyPr>
          <a:lstStyle/>
          <a:p>
            <a:pPr marL="285750" indent="-285750" algn="l">
              <a:buFont typeface="Arial" panose="020B0604020202020204" pitchFamily="34" charset="0"/>
              <a:buChar char="•"/>
            </a:pPr>
            <a:r>
              <a:rPr lang="en-GB" sz="1800" dirty="0">
                <a:solidFill>
                  <a:schemeClr val="tx1"/>
                </a:solidFill>
              </a:rPr>
              <a:t>We recommend that women who drink &gt; 40g and men who drink &gt;60g of alcohol per day stop or reduce their alcohol consumption to below these levels. </a:t>
            </a:r>
            <a:r>
              <a:rPr lang="en-GB" sz="1800" dirty="0">
                <a:solidFill>
                  <a:schemeClr val="tx1"/>
                </a:solidFill>
              </a:rPr>
              <a:t>(1D</a:t>
            </a:r>
            <a:r>
              <a:rPr lang="en-GB" sz="1800" dirty="0" smtClean="0">
                <a:solidFill>
                  <a:schemeClr val="tx1"/>
                </a:solidFill>
              </a:rPr>
              <a:t>)</a:t>
            </a:r>
            <a:br>
              <a:rPr lang="en-GB" sz="1800" dirty="0" smtClean="0">
                <a:solidFill>
                  <a:schemeClr val="tx1"/>
                </a:solidFill>
              </a:rPr>
            </a:br>
            <a:endParaRPr lang="en-GB" sz="1800" dirty="0">
              <a:solidFill>
                <a:schemeClr val="tx1"/>
              </a:solidFill>
            </a:endParaRPr>
          </a:p>
          <a:p>
            <a:pPr marL="285750" indent="-285750" algn="l">
              <a:buFont typeface="Arial" panose="020B0604020202020204" pitchFamily="34" charset="0"/>
              <a:buChar char="•"/>
            </a:pPr>
            <a:r>
              <a:rPr lang="en-GB" sz="1800" dirty="0">
                <a:solidFill>
                  <a:schemeClr val="tx1"/>
                </a:solidFill>
              </a:rPr>
              <a:t>These patients can be waitlisted, but a careful surveillance of reduction of alcohol consumption should be exerted. (Ungraded Statement)</a:t>
            </a:r>
          </a:p>
          <a:p>
            <a:pPr marL="285750" indent="-285750" algn="l">
              <a:buFont typeface="Arial" panose="020B0604020202020204" pitchFamily="34" charset="0"/>
              <a:buChar char="•"/>
            </a:pPr>
            <a:endParaRPr lang="en-GB" sz="1800" dirty="0">
              <a:solidFill>
                <a:schemeClr val="tx1"/>
              </a:solidFill>
            </a:endParaRPr>
          </a:p>
          <a:p>
            <a:pPr marL="285750" indent="-285750" algn="l">
              <a:buFont typeface="Arial" panose="020B0604020202020204" pitchFamily="34" charset="0"/>
              <a:buChar char="•"/>
            </a:pPr>
            <a:r>
              <a:rPr lang="en-GB" sz="1800" dirty="0">
                <a:solidFill>
                  <a:schemeClr val="tx1"/>
                </a:solidFill>
              </a:rPr>
              <a:t>We recommend that patients with alcohol ‘dependence’ should not be waitlisted. </a:t>
            </a:r>
            <a:r>
              <a:rPr lang="en-GB" sz="1800" dirty="0">
                <a:solidFill>
                  <a:schemeClr val="tx1"/>
                </a:solidFill>
              </a:rPr>
              <a:t>(Ungraded </a:t>
            </a:r>
            <a:r>
              <a:rPr lang="en-GB" sz="1800" dirty="0" smtClean="0">
                <a:solidFill>
                  <a:schemeClr val="tx1"/>
                </a:solidFill>
              </a:rPr>
              <a:t>Statement) Strategies </a:t>
            </a:r>
            <a:r>
              <a:rPr lang="en-GB" sz="1800" dirty="0">
                <a:solidFill>
                  <a:schemeClr val="tx1"/>
                </a:solidFill>
              </a:rPr>
              <a:t>to stop alcohol consumption should be offered, according to the WHO Clinical Practice Guideline. </a:t>
            </a:r>
            <a:r>
              <a:rPr lang="en-GB" sz="1800" dirty="0">
                <a:solidFill>
                  <a:schemeClr val="tx1"/>
                </a:solidFill>
              </a:rPr>
              <a:t>(Ungraded Statement)</a:t>
            </a:r>
          </a:p>
          <a:p>
            <a:pPr marL="285750" indent="-285750" algn="l">
              <a:buFont typeface="Arial" panose="020B0604020202020204" pitchFamily="34" charset="0"/>
              <a:buChar char="•"/>
            </a:pPr>
            <a:endParaRPr lang="en-GB" sz="1800" dirty="0">
              <a:solidFill>
                <a:schemeClr val="tx1"/>
              </a:solidFill>
            </a:endParaRPr>
          </a:p>
          <a:p>
            <a:pPr marL="285750" indent="-285750" algn="l">
              <a:buFont typeface="Arial" panose="020B0604020202020204" pitchFamily="34" charset="0"/>
              <a:buChar char="•"/>
            </a:pPr>
            <a:r>
              <a:rPr lang="en-GB" sz="1800" dirty="0">
                <a:solidFill>
                  <a:schemeClr val="tx1"/>
                </a:solidFill>
              </a:rPr>
              <a:t>We recommend that patients with an on-going addiction to ‘hard drugs’ resulting in non-adherence should not be waitlisted for transplantation. (1D)</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1.7. Does pre-transplant tobacco smoking in patients</a:t>
            </a:r>
            <a:br>
              <a:rPr lang="en-GB" sz="2400" b="1" dirty="0" smtClean="0">
                <a:solidFill>
                  <a:srgbClr val="FF0000"/>
                </a:solidFill>
              </a:rPr>
            </a:br>
            <a:r>
              <a:rPr lang="en-GB" sz="2400" b="1" dirty="0" smtClean="0">
                <a:solidFill>
                  <a:srgbClr val="FF0000"/>
                </a:solidFill>
              </a:rPr>
              <a:t>influence patient or graft survival?</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recommend that patients stop smoking before transplantation. (1B) </a:t>
            </a:r>
          </a:p>
          <a:p>
            <a:pPr algn="l"/>
            <a:endParaRPr lang="en-GB" sz="1800" dirty="0" smtClean="0">
              <a:solidFill>
                <a:schemeClr val="tx1"/>
              </a:solidFill>
            </a:endParaRPr>
          </a:p>
          <a:p>
            <a:pPr algn="l"/>
            <a:r>
              <a:rPr lang="en-GB" sz="1800" dirty="0" smtClean="0">
                <a:solidFill>
                  <a:schemeClr val="tx1"/>
                </a:solidFill>
              </a:rPr>
              <a:t>Smoking cessation programs should be offered. (Ungraded Statement)</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1.8. Should obesity preclude </a:t>
            </a:r>
            <a:r>
              <a:rPr lang="en-GB" sz="2400" b="1" dirty="0" err="1" smtClean="0">
                <a:solidFill>
                  <a:srgbClr val="FF0000"/>
                </a:solidFill>
              </a:rPr>
              <a:t>waitlisting</a:t>
            </a:r>
            <a:r>
              <a:rPr lang="en-GB" sz="2400" b="1" dirty="0" smtClean="0">
                <a:solidFill>
                  <a:srgbClr val="FF0000"/>
                </a:solidFill>
              </a:rPr>
              <a:t> for kidney</a:t>
            </a:r>
            <a:br>
              <a:rPr lang="en-GB" sz="2400" b="1" dirty="0" smtClean="0">
                <a:solidFill>
                  <a:srgbClr val="FF0000"/>
                </a:solidFill>
              </a:rPr>
            </a:br>
            <a:r>
              <a:rPr lang="en-GB" sz="2400" b="1" dirty="0" smtClean="0">
                <a:solidFill>
                  <a:srgbClr val="FF0000"/>
                </a:solidFill>
              </a:rPr>
              <a:t>transplantation and is there a difference in outcomes </a:t>
            </a:r>
            <a:r>
              <a:rPr lang="en-GB" sz="2400" b="1" dirty="0" err="1" smtClean="0">
                <a:solidFill>
                  <a:srgbClr val="FF0000"/>
                </a:solidFill>
              </a:rPr>
              <a:t>posttransplantation</a:t>
            </a:r>
            <a:r>
              <a:rPr lang="en-GB" sz="2400" b="1" dirty="0" smtClean="0">
                <a:solidFill>
                  <a:srgbClr val="FF0000"/>
                </a:solidFill>
              </a:rPr>
              <a:t> between those with and without obesity?</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recommend that patients with a BMI &gt; 30 kg/m² reduce weight before transplantation. </a:t>
            </a:r>
            <a:r>
              <a:rPr lang="en-GB" sz="1800" dirty="0" smtClean="0">
                <a:solidFill>
                  <a:schemeClr val="tx1"/>
                </a:solidFill>
              </a:rPr>
              <a:t>(</a:t>
            </a:r>
            <a:r>
              <a:rPr lang="en-GB" sz="1800" dirty="0" smtClean="0">
                <a:solidFill>
                  <a:schemeClr val="tx1"/>
                </a:solidFill>
              </a:rPr>
              <a:t>Ungraded Statement)</a:t>
            </a:r>
            <a:endParaRPr lang="en-GB" sz="16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76672"/>
            <a:ext cx="8820472" cy="1470025"/>
          </a:xfrm>
        </p:spPr>
        <p:txBody>
          <a:bodyPr>
            <a:noAutofit/>
          </a:bodyPr>
          <a:lstStyle/>
          <a:p>
            <a:pPr algn="l"/>
            <a:r>
              <a:rPr lang="en-GB" sz="2400" b="1" dirty="0" smtClean="0">
                <a:solidFill>
                  <a:srgbClr val="FF0000"/>
                </a:solidFill>
              </a:rPr>
              <a:t>1.9. Should kidney transplantation be delayed in patients</a:t>
            </a:r>
            <a:br>
              <a:rPr lang="en-GB" sz="2400" b="1" dirty="0" smtClean="0">
                <a:solidFill>
                  <a:srgbClr val="FF0000"/>
                </a:solidFill>
              </a:rPr>
            </a:br>
            <a:r>
              <a:rPr lang="en-GB" sz="2400" b="1" dirty="0" smtClean="0">
                <a:solidFill>
                  <a:srgbClr val="FF0000"/>
                </a:solidFill>
              </a:rPr>
              <a:t>presenting with uncontrolled secondary hyperparathyroidism? Does uncontrolled secondary hyperparathyroidism in the immediate pre-transplant period have an impact on transplant outcomes?</a:t>
            </a:r>
            <a:endParaRPr lang="en-GB" sz="2400" dirty="0">
              <a:solidFill>
                <a:srgbClr val="FF0000"/>
              </a:solidFill>
            </a:endParaRPr>
          </a:p>
        </p:txBody>
      </p:sp>
      <p:sp>
        <p:nvSpPr>
          <p:cNvPr id="3" name="Ondertitel 2"/>
          <p:cNvSpPr>
            <a:spLocks noGrp="1"/>
          </p:cNvSpPr>
          <p:nvPr>
            <p:ph type="subTitle" idx="1"/>
          </p:nvPr>
        </p:nvSpPr>
        <p:spPr>
          <a:xfrm>
            <a:off x="251520" y="2083296"/>
            <a:ext cx="7772400" cy="3649960"/>
          </a:xfrm>
        </p:spPr>
        <p:txBody>
          <a:bodyPr>
            <a:noAutofit/>
          </a:bodyPr>
          <a:lstStyle/>
          <a:p>
            <a:pPr algn="l"/>
            <a:r>
              <a:rPr lang="en-GB" sz="1600" dirty="0" smtClean="0">
                <a:solidFill>
                  <a:schemeClr val="tx1"/>
                </a:solidFill>
              </a:rPr>
              <a:t>We recommend not to refuse a cadaveric graft only because of uncontrolled</a:t>
            </a:r>
          </a:p>
          <a:p>
            <a:pPr algn="l"/>
            <a:r>
              <a:rPr lang="en-GB" sz="1600" dirty="0" smtClean="0">
                <a:solidFill>
                  <a:schemeClr val="tx1"/>
                </a:solidFill>
              </a:rPr>
              <a:t>hyperparathyroidism. (1D)</a:t>
            </a:r>
          </a:p>
          <a:p>
            <a:pPr algn="l"/>
            <a:endParaRPr lang="en-GB" sz="1600" dirty="0" smtClean="0">
              <a:solidFill>
                <a:schemeClr val="tx1"/>
              </a:solidFill>
            </a:endParaRPr>
          </a:p>
          <a:p>
            <a:pPr algn="l"/>
            <a:r>
              <a:rPr lang="en-GB" sz="1600" dirty="0" smtClean="0">
                <a:solidFill>
                  <a:schemeClr val="tx1"/>
                </a:solidFill>
              </a:rPr>
              <a:t>However, for patients on the waiting list, effort should be made to comply with existing CKD-MBD guidelines, including </a:t>
            </a:r>
            <a:r>
              <a:rPr lang="en-GB" sz="1600" dirty="0" err="1" smtClean="0">
                <a:solidFill>
                  <a:schemeClr val="tx1"/>
                </a:solidFill>
              </a:rPr>
              <a:t>parathyroidectomy</a:t>
            </a:r>
            <a:r>
              <a:rPr lang="en-GB" sz="1600" dirty="0" smtClean="0">
                <a:solidFill>
                  <a:schemeClr val="tx1"/>
                </a:solidFill>
              </a:rPr>
              <a:t>, when indicated. (Ungraded Statement)</a:t>
            </a:r>
            <a:endParaRPr lang="en-GB" sz="16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1.10. How should screening for potential cardiovascular</a:t>
            </a:r>
            <a:br>
              <a:rPr lang="en-GB" sz="2400" b="1" dirty="0" smtClean="0">
                <a:solidFill>
                  <a:srgbClr val="FF0000"/>
                </a:solidFill>
              </a:rPr>
            </a:br>
            <a:r>
              <a:rPr lang="en-GB" sz="2400" b="1" dirty="0" smtClean="0">
                <a:solidFill>
                  <a:srgbClr val="FF0000"/>
                </a:solidFill>
              </a:rPr>
              <a:t>disease in the potential recipient be done in a cost-effective</a:t>
            </a:r>
            <a:br>
              <a:rPr lang="en-GB" sz="2400" b="1" dirty="0" smtClean="0">
                <a:solidFill>
                  <a:srgbClr val="FF0000"/>
                </a:solidFill>
              </a:rPr>
            </a:br>
            <a:r>
              <a:rPr lang="en-GB" sz="2400" b="1" dirty="0" smtClean="0">
                <a:solidFill>
                  <a:srgbClr val="FF0000"/>
                </a:solidFill>
              </a:rPr>
              <a:t>way?</a:t>
            </a:r>
            <a:endParaRPr lang="en-GB" sz="2400" dirty="0">
              <a:solidFill>
                <a:srgbClr val="FF0000"/>
              </a:solidFill>
            </a:endParaRPr>
          </a:p>
        </p:txBody>
      </p:sp>
      <p:sp>
        <p:nvSpPr>
          <p:cNvPr id="3" name="Ondertitel 2"/>
          <p:cNvSpPr>
            <a:spLocks noGrp="1"/>
          </p:cNvSpPr>
          <p:nvPr>
            <p:ph type="subTitle" idx="1"/>
          </p:nvPr>
        </p:nvSpPr>
        <p:spPr>
          <a:xfrm>
            <a:off x="251520" y="1988840"/>
            <a:ext cx="8568952"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that basic clinical data, physical examination, resting ECG and chest-X ray are a sufficient standard work-up in asymptomatic low risk kidney transplant candidates. (1C)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performing a standard exercise tolerance test and cardiac ultrasound in asymptomatic high risk patients (older age, diabetes, history of cardiovascular disease). In patients with a true negative test, further cardiac screening is not indicated. (1C)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performing further cardiac investigation for occult coronary artery disease with non-invasive stress imaging (Myocardial perfusion or </a:t>
            </a:r>
            <a:r>
              <a:rPr lang="en-GB" sz="1800" dirty="0" err="1" smtClean="0">
                <a:solidFill>
                  <a:schemeClr val="tx1"/>
                </a:solidFill>
              </a:rPr>
              <a:t>Dobutamine</a:t>
            </a:r>
            <a:r>
              <a:rPr lang="en-GB" sz="1800" dirty="0" smtClean="0">
                <a:solidFill>
                  <a:schemeClr val="tx1"/>
                </a:solidFill>
              </a:rPr>
              <a:t> Stress Echocardiography) in kidney transplant candidates with high risk and a positive or inconclusive exercise tolerance test. (1C)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performing coronary angiography in renal transplant candidates with a positive test for cardiac ischemia. Further management should be according to the current cardiovascular guidelines. (1D)</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1.11. When and for which indications should native</a:t>
            </a:r>
            <a:br>
              <a:rPr lang="en-GB" sz="2400" b="1" dirty="0" smtClean="0">
                <a:solidFill>
                  <a:srgbClr val="FF0000"/>
                </a:solidFill>
              </a:rPr>
            </a:br>
            <a:r>
              <a:rPr lang="en-GB" sz="2400" b="1" dirty="0" err="1" smtClean="0">
                <a:solidFill>
                  <a:srgbClr val="FF0000"/>
                </a:solidFill>
              </a:rPr>
              <a:t>nephrectomy</a:t>
            </a:r>
            <a:r>
              <a:rPr lang="en-GB" sz="2400" b="1" dirty="0" smtClean="0">
                <a:solidFill>
                  <a:srgbClr val="FF0000"/>
                </a:solidFill>
              </a:rPr>
              <a:t> be performed in kidney transplant candidates</a:t>
            </a:r>
            <a:br>
              <a:rPr lang="en-GB" sz="2400" b="1" dirty="0" smtClean="0">
                <a:solidFill>
                  <a:srgbClr val="FF0000"/>
                </a:solidFill>
              </a:rPr>
            </a:br>
            <a:r>
              <a:rPr lang="en-GB" sz="2400" b="1" dirty="0" smtClean="0">
                <a:solidFill>
                  <a:srgbClr val="FF0000"/>
                </a:solidFill>
              </a:rPr>
              <a:t>awaiting kidney transplantation.</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native </a:t>
            </a:r>
            <a:r>
              <a:rPr lang="en-GB" sz="1800" dirty="0" err="1" smtClean="0">
                <a:solidFill>
                  <a:schemeClr val="tx1"/>
                </a:solidFill>
              </a:rPr>
              <a:t>nephrectomy</a:t>
            </a:r>
            <a:r>
              <a:rPr lang="en-GB" sz="1800" dirty="0" smtClean="0">
                <a:solidFill>
                  <a:schemeClr val="tx1"/>
                </a:solidFill>
              </a:rPr>
              <a:t> before transplantation (unilateral or bilateral) in patients with </a:t>
            </a:r>
            <a:r>
              <a:rPr lang="en-GB" sz="1800" dirty="0" err="1" smtClean="0">
                <a:solidFill>
                  <a:schemeClr val="tx1"/>
                </a:solidFill>
              </a:rPr>
              <a:t>autosomal</a:t>
            </a:r>
            <a:r>
              <a:rPr lang="en-GB" sz="1800" dirty="0" smtClean="0">
                <a:solidFill>
                  <a:schemeClr val="tx1"/>
                </a:solidFill>
              </a:rPr>
              <a:t> polycystic kidney disease (ADPKD) when there are severe, recurrent symptomatic complications (bleeding, infection, stones). (1C)</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suggest unilateral </a:t>
            </a:r>
            <a:r>
              <a:rPr lang="en-GB" sz="1800" dirty="0" err="1" smtClean="0">
                <a:solidFill>
                  <a:schemeClr val="tx1"/>
                </a:solidFill>
              </a:rPr>
              <a:t>nephrectomy</a:t>
            </a:r>
            <a:r>
              <a:rPr lang="en-GB" sz="1800" dirty="0" smtClean="0">
                <a:solidFill>
                  <a:schemeClr val="tx1"/>
                </a:solidFill>
              </a:rPr>
              <a:t> of asymptomatic ADPKD kidneys when space for the transplant kidney is insufficient. (2C)</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do not recommend routine native </a:t>
            </a:r>
            <a:r>
              <a:rPr lang="en-GB" sz="1800" dirty="0" err="1" smtClean="0">
                <a:solidFill>
                  <a:schemeClr val="tx1"/>
                </a:solidFill>
              </a:rPr>
              <a:t>nephrectomy</a:t>
            </a:r>
            <a:r>
              <a:rPr lang="en-GB" sz="1800" dirty="0" smtClean="0">
                <a:solidFill>
                  <a:schemeClr val="tx1"/>
                </a:solidFill>
              </a:rPr>
              <a:t>, unless in cases of recurrent upper urinary tract infections or when the underlying kidney disease predisposes to enhanced cancer risk in the </a:t>
            </a:r>
            <a:r>
              <a:rPr lang="en-GB" sz="1800" dirty="0" err="1" smtClean="0">
                <a:solidFill>
                  <a:schemeClr val="tx1"/>
                </a:solidFill>
              </a:rPr>
              <a:t>urogenital</a:t>
            </a:r>
            <a:r>
              <a:rPr lang="en-GB" sz="1800" dirty="0" smtClean="0">
                <a:solidFill>
                  <a:schemeClr val="tx1"/>
                </a:solidFill>
              </a:rPr>
              <a:t> tract. </a:t>
            </a:r>
          </a:p>
          <a:p>
            <a:pPr marL="285750" indent="-285750" algn="l">
              <a:buFont typeface="Arial" panose="020B0604020202020204" pitchFamily="34" charset="0"/>
              <a:buChar char="•"/>
            </a:pPr>
            <a:r>
              <a:rPr lang="en-GB" sz="1800" dirty="0" smtClean="0">
                <a:solidFill>
                  <a:schemeClr val="tx1"/>
                </a:solidFill>
              </a:rPr>
              <a:t>(Ungraded Statement)</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92388"/>
          </a:xfrm>
          <a:prstGeom prst="rect">
            <a:avLst/>
          </a:prstGeom>
        </p:spPr>
        <p:txBody>
          <a:bodyPr wrap="square">
            <a:spAutoFit/>
          </a:bodyPr>
          <a:lstStyle/>
          <a:p>
            <a:r>
              <a:rPr lang="en-GB" sz="1300" dirty="0" smtClean="0"/>
              <a:t>Chapter 1. Evaluation of the Kidney Transplant Candidate</a:t>
            </a:r>
            <a:endParaRPr lang="en-GB" sz="13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en-GB" b="1" dirty="0" smtClean="0"/>
              <a:t>Chapter 2. Immunologic Workup of Kidney Donors and Recipients</a:t>
            </a:r>
            <a:endParaRPr lang="en-GB" dirty="0"/>
          </a:p>
        </p:txBody>
      </p:sp>
      <p:sp>
        <p:nvSpPr>
          <p:cNvPr id="3" name="Ondertitel 2"/>
          <p:cNvSpPr>
            <a:spLocks noGrp="1"/>
          </p:cNvSpPr>
          <p:nvPr>
            <p:ph type="subTitle" idx="1"/>
          </p:nvPr>
        </p:nvSpPr>
        <p:spPr/>
        <p:txBody>
          <a:bodyPr/>
          <a:lstStyle/>
          <a:p>
            <a:endParaRPr lang="en-GB" dirty="0"/>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86767"/>
            <a:ext cx="8820472" cy="1470025"/>
          </a:xfrm>
        </p:spPr>
        <p:txBody>
          <a:bodyPr>
            <a:noAutofit/>
          </a:bodyPr>
          <a:lstStyle/>
          <a:p>
            <a:pPr algn="l"/>
            <a:r>
              <a:rPr lang="en-GB" sz="2400" b="1" dirty="0" smtClean="0">
                <a:solidFill>
                  <a:srgbClr val="FF0000"/>
                </a:solidFill>
              </a:rPr>
              <a:t>2.1. How should HLA typing be performed in renal transplant</a:t>
            </a:r>
            <a:br>
              <a:rPr lang="en-GB" sz="2400" b="1" dirty="0" smtClean="0">
                <a:solidFill>
                  <a:srgbClr val="FF0000"/>
                </a:solidFill>
              </a:rPr>
            </a:br>
            <a:r>
              <a:rPr lang="en-GB" sz="2400" b="1" dirty="0" smtClean="0">
                <a:solidFill>
                  <a:srgbClr val="FF0000"/>
                </a:solidFill>
              </a:rPr>
              <a:t>candidates and donors?</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suggest that at least one typing is performed by molecular HLA typing of patients and donors to avoid mistakes in the classification of the HLA antigens. (2D)</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suggest that HLA typing is performed in duplicate, preferentially on separate samples obtained at different occasions </a:t>
            </a:r>
            <a:r>
              <a:rPr lang="en-GB" sz="1800" dirty="0">
                <a:solidFill>
                  <a:schemeClr val="tx1"/>
                </a:solidFill>
              </a:rPr>
              <a:t>to avoid logistical </a:t>
            </a:r>
            <a:r>
              <a:rPr lang="en-GB" sz="1800" dirty="0" smtClean="0">
                <a:solidFill>
                  <a:schemeClr val="tx1"/>
                </a:solidFill>
              </a:rPr>
              <a:t>errors. (Ungraded Statement)</a:t>
            </a:r>
          </a:p>
          <a:p>
            <a:pPr marL="285750" indent="-285750" algn="l">
              <a:buFont typeface="Arial" panose="020B0604020202020204" pitchFamily="34" charset="0"/>
              <a:buChar char="•"/>
            </a:pPr>
            <a:r>
              <a:rPr lang="en-GB" sz="1800" dirty="0" smtClean="0">
                <a:solidFill>
                  <a:schemeClr val="tx1"/>
                </a:solidFill>
              </a:rPr>
              <a:t>In </a:t>
            </a:r>
            <a:r>
              <a:rPr lang="en-GB" sz="1800" dirty="0" smtClean="0">
                <a:solidFill>
                  <a:schemeClr val="tx1"/>
                </a:solidFill>
              </a:rPr>
              <a:t>case of sensitized patients, we recommend additional serological typing of the donor cells to be used for cross-matches in order to check the proper expression of the HLA antigens on the target cells. (1D)</a:t>
            </a:r>
          </a:p>
          <a:p>
            <a:pPr marL="285750" indent="-285750" algn="l">
              <a:buFont typeface="Arial" panose="020B0604020202020204" pitchFamily="34" charset="0"/>
              <a:buChar char="•"/>
            </a:pPr>
            <a:r>
              <a:rPr lang="en-GB" sz="1800" dirty="0" smtClean="0">
                <a:solidFill>
                  <a:schemeClr val="tx1"/>
                </a:solidFill>
              </a:rPr>
              <a:t>For </a:t>
            </a:r>
            <a:r>
              <a:rPr lang="en-GB" sz="1800" dirty="0" smtClean="0">
                <a:solidFill>
                  <a:schemeClr val="tx1"/>
                </a:solidFill>
              </a:rPr>
              <a:t>highly sensitized patients with allele specific antibodies we suggest to consider high resolution molecular typing in both recipients and donors. (2D)</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2.2. In a renal transplant recipient, how should HLA matching</a:t>
            </a:r>
            <a:br>
              <a:rPr lang="en-GB" sz="2400" b="1" dirty="0" smtClean="0">
                <a:solidFill>
                  <a:srgbClr val="FF0000"/>
                </a:solidFill>
              </a:rPr>
            </a:br>
            <a:r>
              <a:rPr lang="en-GB" sz="2400" b="1" dirty="0" smtClean="0">
                <a:solidFill>
                  <a:srgbClr val="FF0000"/>
                </a:solidFill>
              </a:rPr>
              <a:t>be used to optimize outcome?</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suggest to match for HLA-A, -B and –DR whenever possible. (2C)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to balance the effects of HLA matching with other parameters that affect patient and graft outcomes when deciding the acceptance of a potential graft. (1D)</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to give preference to an HLA identical donor and recipient combination. (1B)</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suggest to give more weight to HLA-DR matching than to HLA-A and –B matching. (2C)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to give more weight to HLA matching in younger patients, in order to avoid broad HLA sensitization that might impair re-transplantation. (Ungraded Statement)</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2.3. In renal transplant candidates, what HLA antigens and</a:t>
            </a:r>
            <a:br>
              <a:rPr lang="en-GB" sz="2400" b="1" dirty="0" smtClean="0">
                <a:solidFill>
                  <a:srgbClr val="FF0000"/>
                </a:solidFill>
              </a:rPr>
            </a:br>
            <a:r>
              <a:rPr lang="en-GB" sz="2400" b="1" dirty="0" smtClean="0">
                <a:solidFill>
                  <a:srgbClr val="FF0000"/>
                </a:solidFill>
              </a:rPr>
              <a:t>non-HLA antigens should be defined in addition to HLA-A, -B</a:t>
            </a:r>
            <a:br>
              <a:rPr lang="en-GB" sz="2400" b="1" dirty="0" smtClean="0">
                <a:solidFill>
                  <a:srgbClr val="FF0000"/>
                </a:solidFill>
              </a:rPr>
            </a:br>
            <a:r>
              <a:rPr lang="en-GB" sz="2400" b="1" dirty="0" smtClean="0">
                <a:solidFill>
                  <a:srgbClr val="FF0000"/>
                </a:solidFill>
              </a:rPr>
              <a:t>and –DR?</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to perform HLA-DQ , HLA–DP and HLA-C typing of the donor only when the intended recipient has HLA antibodies against those antigens. (1D)</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do not recommend routine typing for Major </a:t>
            </a:r>
            <a:r>
              <a:rPr lang="en-GB" sz="1800" dirty="0" err="1" smtClean="0">
                <a:solidFill>
                  <a:schemeClr val="tx1"/>
                </a:solidFill>
              </a:rPr>
              <a:t>Histocompatibility</a:t>
            </a:r>
            <a:r>
              <a:rPr lang="en-GB" sz="1800" dirty="0" smtClean="0">
                <a:solidFill>
                  <a:schemeClr val="tx1"/>
                </a:solidFill>
              </a:rPr>
              <a:t> Complex class I related chain-A (MICA) and other non-HLA antigens in either recipient or donor. (1D)</a:t>
            </a:r>
            <a:endParaRPr lang="en-GB" sz="16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2.4. In HLA sensitized kidney transplant candidates what</a:t>
            </a:r>
            <a:br>
              <a:rPr lang="en-GB" sz="2400" b="1" dirty="0" smtClean="0">
                <a:solidFill>
                  <a:srgbClr val="FF0000"/>
                </a:solidFill>
              </a:rPr>
            </a:br>
            <a:r>
              <a:rPr lang="en-GB" sz="2400" b="1" dirty="0" smtClean="0">
                <a:solidFill>
                  <a:srgbClr val="FF0000"/>
                </a:solidFill>
              </a:rPr>
              <a:t>measures should be attempted to improve the probability of</a:t>
            </a:r>
            <a:br>
              <a:rPr lang="en-GB" sz="2400" b="1" dirty="0" smtClean="0">
                <a:solidFill>
                  <a:srgbClr val="FF0000"/>
                </a:solidFill>
              </a:rPr>
            </a:br>
            <a:r>
              <a:rPr lang="en-GB" sz="2400" b="1" dirty="0" smtClean="0">
                <a:solidFill>
                  <a:srgbClr val="FF0000"/>
                </a:solidFill>
              </a:rPr>
              <a:t>a successful transplantation?</a:t>
            </a:r>
            <a:endParaRPr lang="en-GB" sz="2400" dirty="0">
              <a:solidFill>
                <a:srgbClr val="FF0000"/>
              </a:solidFill>
            </a:endParaRPr>
          </a:p>
        </p:txBody>
      </p:sp>
      <p:sp>
        <p:nvSpPr>
          <p:cNvPr id="3" name="Ondertitel 2"/>
          <p:cNvSpPr>
            <a:spLocks noGrp="1"/>
          </p:cNvSpPr>
          <p:nvPr>
            <p:ph type="subTitle" idx="1"/>
          </p:nvPr>
        </p:nvSpPr>
        <p:spPr>
          <a:xfrm>
            <a:off x="251520" y="1988840"/>
            <a:ext cx="8208912"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establishing programs to select a donor towards whom the recipient does not produce antibodies. (1C)</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In recipients from cadaveric kidney donors, this aim can be achieved by an acceptable mismatch program. (</a:t>
            </a:r>
            <a:r>
              <a:rPr lang="en-GB" sz="1800" dirty="0" smtClean="0">
                <a:solidFill>
                  <a:schemeClr val="tx1"/>
                </a:solidFill>
              </a:rPr>
              <a:t>1C)</a:t>
            </a:r>
            <a:br>
              <a:rPr lang="en-GB" sz="1800" dirty="0" smtClean="0">
                <a:solidFill>
                  <a:schemeClr val="tx1"/>
                </a:solidFill>
              </a:rPr>
            </a:b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In </a:t>
            </a:r>
            <a:r>
              <a:rPr lang="en-GB" sz="1800" dirty="0" smtClean="0">
                <a:solidFill>
                  <a:schemeClr val="tx1"/>
                </a:solidFill>
              </a:rPr>
              <a:t>living donation this goal can be achieved by paired exchange. (Ungraded Statement)</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to transplant patients with donor specific antibodies only if these abovementioned measures cannot be accomplished and after successful intervention. </a:t>
            </a:r>
            <a:r>
              <a:rPr lang="en-GB" sz="1800" smtClean="0">
                <a:solidFill>
                  <a:schemeClr val="tx1"/>
                </a:solidFill>
              </a:rPr>
              <a:t>(1D</a:t>
            </a:r>
            <a:r>
              <a:rPr lang="en-GB" sz="1800" dirty="0" smtClean="0">
                <a:solidFill>
                  <a:schemeClr val="tx1"/>
                </a:solidFill>
              </a:rPr>
              <a:t>)</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2.5. Should in renal transplant candidates a failed allograft</a:t>
            </a:r>
            <a:br>
              <a:rPr lang="en-GB" sz="2400" b="1" dirty="0" smtClean="0">
                <a:solidFill>
                  <a:srgbClr val="FF0000"/>
                </a:solidFill>
              </a:rPr>
            </a:br>
            <a:r>
              <a:rPr lang="en-GB" sz="2400" b="1" dirty="0" smtClean="0">
                <a:solidFill>
                  <a:srgbClr val="FF0000"/>
                </a:solidFill>
              </a:rPr>
              <a:t>that still is in place be removed or left in place?</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err="1" smtClean="0">
                <a:solidFill>
                  <a:schemeClr val="tx1"/>
                </a:solidFill>
              </a:rPr>
              <a:t>nephrectomy</a:t>
            </a:r>
            <a:r>
              <a:rPr lang="en-GB" sz="1800" dirty="0" smtClean="0">
                <a:solidFill>
                  <a:schemeClr val="tx1"/>
                </a:solidFill>
              </a:rPr>
              <a:t> is insufficient and conflictive, hampering a meaningful general recommendation on whether or not </a:t>
            </a:r>
            <a:r>
              <a:rPr lang="en-GB" sz="1800" dirty="0" err="1" smtClean="0">
                <a:solidFill>
                  <a:schemeClr val="tx1"/>
                </a:solidFill>
              </a:rPr>
              <a:t>nephrectomy</a:t>
            </a:r>
            <a:r>
              <a:rPr lang="en-GB" sz="1800" dirty="0" smtClean="0">
                <a:solidFill>
                  <a:schemeClr val="tx1"/>
                </a:solidFill>
              </a:rPr>
              <a:t> of failed grafts should be recommended. (Ungraded Statement)</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suggest that in following conditions an </a:t>
            </a:r>
            <a:r>
              <a:rPr lang="en-GB" sz="1800" dirty="0" err="1" smtClean="0">
                <a:solidFill>
                  <a:schemeClr val="tx1"/>
                </a:solidFill>
              </a:rPr>
              <a:t>explantation</a:t>
            </a:r>
            <a:r>
              <a:rPr lang="en-GB" sz="1800" dirty="0" smtClean="0">
                <a:solidFill>
                  <a:schemeClr val="tx1"/>
                </a:solidFill>
              </a:rPr>
              <a:t> of the failed kidney graft be considered: clinical rejection, chronic systemic inflammation without other obvious cause, or recurrent (systemic) infections. (Ungraded Statement)</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suggest to continue low level </a:t>
            </a:r>
            <a:r>
              <a:rPr lang="en-GB" sz="1800" dirty="0" err="1" smtClean="0">
                <a:solidFill>
                  <a:schemeClr val="tx1"/>
                </a:solidFill>
              </a:rPr>
              <a:t>immunosuppression</a:t>
            </a:r>
            <a:r>
              <a:rPr lang="en-GB" sz="1800" dirty="0" smtClean="0">
                <a:solidFill>
                  <a:schemeClr val="tx1"/>
                </a:solidFill>
              </a:rPr>
              <a:t> and to avoid a </a:t>
            </a:r>
            <a:r>
              <a:rPr lang="en-GB" sz="1800" dirty="0" err="1" smtClean="0">
                <a:solidFill>
                  <a:schemeClr val="tx1"/>
                </a:solidFill>
              </a:rPr>
              <a:t>nephrectomy</a:t>
            </a:r>
            <a:r>
              <a:rPr lang="en-GB" sz="1800" dirty="0" smtClean="0">
                <a:solidFill>
                  <a:schemeClr val="tx1"/>
                </a:solidFill>
              </a:rPr>
              <a:t> of a failed graft when residual graft urinary output is &gt;500ml/day and there are no signs of inflammation. (Ungraded Statement)</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2.6. In renal transplant candidates, what technique of</a:t>
            </a:r>
            <a:br>
              <a:rPr lang="en-GB" sz="2400" b="1" dirty="0" smtClean="0">
                <a:solidFill>
                  <a:srgbClr val="FF0000"/>
                </a:solidFill>
              </a:rPr>
            </a:br>
            <a:r>
              <a:rPr lang="en-GB" sz="2400" b="1" dirty="0" smtClean="0">
                <a:solidFill>
                  <a:srgbClr val="FF0000"/>
                </a:solidFill>
              </a:rPr>
              <a:t>cross-match should be used to optimize outcomes?</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a complement-dependent </a:t>
            </a:r>
            <a:r>
              <a:rPr lang="en-GB" sz="1800" dirty="0" err="1" smtClean="0">
                <a:solidFill>
                  <a:schemeClr val="tx1"/>
                </a:solidFill>
              </a:rPr>
              <a:t>cytotoxic</a:t>
            </a:r>
            <a:r>
              <a:rPr lang="en-GB" sz="1800" dirty="0" smtClean="0">
                <a:solidFill>
                  <a:schemeClr val="tx1"/>
                </a:solidFill>
              </a:rPr>
              <a:t> (CDC) cross-match be performed in HLA sensitized patients to prevent </a:t>
            </a:r>
            <a:r>
              <a:rPr lang="en-GB" sz="1800" dirty="0" err="1" smtClean="0">
                <a:solidFill>
                  <a:schemeClr val="tx1"/>
                </a:solidFill>
              </a:rPr>
              <a:t>hyperacute</a:t>
            </a:r>
            <a:r>
              <a:rPr lang="en-GB" sz="1800" dirty="0" smtClean="0">
                <a:solidFill>
                  <a:schemeClr val="tx1"/>
                </a:solidFill>
              </a:rPr>
              <a:t> rejection. (1B)</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suggest that in HLA antibody negative patients with negative regular quarterly screening samples a cross-match can be omitted, unless a potential HLA sensitizing event has occurred since last screening. (2B)</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do not recommend to perform </a:t>
            </a:r>
            <a:r>
              <a:rPr lang="en-GB" sz="1800" dirty="0" err="1" smtClean="0">
                <a:solidFill>
                  <a:schemeClr val="tx1"/>
                </a:solidFill>
              </a:rPr>
              <a:t>Luminex</a:t>
            </a:r>
            <a:r>
              <a:rPr lang="en-GB" sz="1800" dirty="0" smtClean="0">
                <a:solidFill>
                  <a:schemeClr val="tx1"/>
                </a:solidFill>
              </a:rPr>
              <a:t> cross match, or endothelial cell cross match because their additional value needs further evaluation. (1D)</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a positive CDC cross-match should only be accepted as truly positive when donor specific antibodies are known to be present. (1B)</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2.7. In renal transplant candidates planned to undergo living</a:t>
            </a:r>
            <a:br>
              <a:rPr lang="en-GB" sz="2400" b="1" dirty="0" smtClean="0">
                <a:solidFill>
                  <a:srgbClr val="FF0000"/>
                </a:solidFill>
              </a:rPr>
            </a:br>
            <a:r>
              <a:rPr lang="en-GB" sz="2400" b="1" dirty="0" smtClean="0">
                <a:solidFill>
                  <a:srgbClr val="FF0000"/>
                </a:solidFill>
              </a:rPr>
              <a:t>donor transplantation but for whom the available donor is</a:t>
            </a:r>
            <a:br>
              <a:rPr lang="en-GB" sz="2400" b="1" dirty="0" smtClean="0">
                <a:solidFill>
                  <a:srgbClr val="FF0000"/>
                </a:solidFill>
              </a:rPr>
            </a:br>
            <a:r>
              <a:rPr lang="en-GB" sz="2400" b="1" dirty="0" smtClean="0">
                <a:solidFill>
                  <a:srgbClr val="FF0000"/>
                </a:solidFill>
              </a:rPr>
              <a:t>ABO incompatible, what measures can be taken to improve</a:t>
            </a:r>
            <a:br>
              <a:rPr lang="en-GB" sz="2400" b="1" dirty="0" smtClean="0">
                <a:solidFill>
                  <a:srgbClr val="FF0000"/>
                </a:solidFill>
              </a:rPr>
            </a:br>
            <a:r>
              <a:rPr lang="en-GB" sz="2400" b="1" dirty="0" smtClean="0">
                <a:solidFill>
                  <a:srgbClr val="FF0000"/>
                </a:solidFill>
              </a:rPr>
              <a:t>outcome after transplantation?</a:t>
            </a:r>
            <a:endParaRPr lang="en-GB" sz="2400" dirty="0">
              <a:solidFill>
                <a:srgbClr val="FF0000"/>
              </a:solidFill>
            </a:endParaRPr>
          </a:p>
        </p:txBody>
      </p:sp>
      <p:sp>
        <p:nvSpPr>
          <p:cNvPr id="3" name="Ondertitel 2"/>
          <p:cNvSpPr>
            <a:spLocks noGrp="1"/>
          </p:cNvSpPr>
          <p:nvPr>
            <p:ph type="subTitle" idx="1"/>
          </p:nvPr>
        </p:nvSpPr>
        <p:spPr>
          <a:xfrm>
            <a:off x="251520" y="1988840"/>
            <a:ext cx="8496944"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both inhibition of antibody production and ABO antibody removal before transplantation applied together in one and the same validated protocols. (1C)</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transplantation of an ABO incompatible kidney only if the ABO antibody titre after intervention is lower than 1:8. (1C)</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suggest to consider paired exchange when available. (Ungraded Statement)</a:t>
            </a:r>
            <a:endParaRPr lang="en-GB" sz="16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2.8. In previously transplanted patients, what is the effect of</a:t>
            </a:r>
            <a:br>
              <a:rPr lang="en-GB" sz="2400" b="1" dirty="0" smtClean="0">
                <a:solidFill>
                  <a:srgbClr val="FF0000"/>
                </a:solidFill>
              </a:rPr>
            </a:br>
            <a:r>
              <a:rPr lang="en-GB" sz="2400" b="1" dirty="0" smtClean="0">
                <a:solidFill>
                  <a:srgbClr val="FF0000"/>
                </a:solidFill>
              </a:rPr>
              <a:t>repeated mismatches for HLA antigens on outcome, as compared</a:t>
            </a:r>
            <a:br>
              <a:rPr lang="en-GB" sz="2400" b="1" dirty="0" smtClean="0">
                <a:solidFill>
                  <a:srgbClr val="FF0000"/>
                </a:solidFill>
              </a:rPr>
            </a:br>
            <a:r>
              <a:rPr lang="en-GB" sz="2400" b="1" dirty="0" smtClean="0">
                <a:solidFill>
                  <a:srgbClr val="FF0000"/>
                </a:solidFill>
              </a:rPr>
              <a:t>to avoiding repeated HLA mismatches?</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300" dirty="0" smtClean="0">
                <a:solidFill>
                  <a:schemeClr val="tx1"/>
                </a:solidFill>
              </a:rPr>
              <a:t>We recommend that repeated HLA mismatches are not considered a contra-indication for transplantation in the absence of antibodies against those repeated mismatches. (Ungraded Statement)</a:t>
            </a:r>
          </a:p>
          <a:p>
            <a:pPr algn="l"/>
            <a:endParaRPr lang="en-GB" sz="1300" dirty="0" smtClean="0">
              <a:solidFill>
                <a:schemeClr val="tx1"/>
              </a:solidFill>
            </a:endParaRPr>
          </a:p>
          <a:p>
            <a:pPr algn="l"/>
            <a:r>
              <a:rPr lang="en-GB" sz="1300" dirty="0" smtClean="0">
                <a:solidFill>
                  <a:schemeClr val="tx1"/>
                </a:solidFill>
              </a:rPr>
              <a:t>We suggest that the presence of antibodies against the repeated mismatch detectable by other techniques than CDC be considered as a risk factor rather than a contra-indication. (Ungraded Statement)</a:t>
            </a:r>
            <a:endParaRPr lang="en-GB" sz="13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2.8. In previously transplanted patients, what is the effect of</a:t>
            </a:r>
            <a:br>
              <a:rPr lang="en-GB" sz="2400" b="1" dirty="0" smtClean="0">
                <a:solidFill>
                  <a:srgbClr val="FF0000"/>
                </a:solidFill>
              </a:rPr>
            </a:br>
            <a:r>
              <a:rPr lang="en-GB" sz="2400" b="1" dirty="0" smtClean="0">
                <a:solidFill>
                  <a:srgbClr val="FF0000"/>
                </a:solidFill>
              </a:rPr>
              <a:t>repeated mismatches for HLA antigens on outcome, as compared</a:t>
            </a:r>
            <a:br>
              <a:rPr lang="en-GB" sz="2400" b="1" dirty="0" smtClean="0">
                <a:solidFill>
                  <a:srgbClr val="FF0000"/>
                </a:solidFill>
              </a:rPr>
            </a:br>
            <a:r>
              <a:rPr lang="en-GB" sz="2400" b="1" dirty="0" smtClean="0">
                <a:solidFill>
                  <a:srgbClr val="FF0000"/>
                </a:solidFill>
              </a:rPr>
              <a:t>to avoiding repeated HLA mismatches?</a:t>
            </a:r>
            <a:endParaRPr lang="en-GB" sz="2400" dirty="0">
              <a:solidFill>
                <a:srgbClr val="FF0000"/>
              </a:solidFill>
            </a:endParaRPr>
          </a:p>
        </p:txBody>
      </p:sp>
      <p:sp>
        <p:nvSpPr>
          <p:cNvPr id="3" name="Ondertitel 2"/>
          <p:cNvSpPr>
            <a:spLocks noGrp="1"/>
          </p:cNvSpPr>
          <p:nvPr>
            <p:ph type="subTitle" idx="1"/>
          </p:nvPr>
        </p:nvSpPr>
        <p:spPr>
          <a:xfrm>
            <a:off x="251520" y="1988840"/>
            <a:ext cx="8496944"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that repeated HLA mismatches are not considered a contra-indication for transplantation in the absence of antibodies against those repeated mismatches. (Ungraded Statement)</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suggest that the presence of antibodies against the repeated mismatch detectable by other techniques than CDC be considered as a risk factor rather than a contra-indication. (Ungraded Statement)</a:t>
            </a:r>
            <a:endParaRPr lang="en-GB" sz="18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276999"/>
          </a:xfrm>
          <a:prstGeom prst="rect">
            <a:avLst/>
          </a:prstGeom>
        </p:spPr>
        <p:txBody>
          <a:bodyPr wrap="square">
            <a:spAutoFit/>
          </a:bodyPr>
          <a:lstStyle/>
          <a:p>
            <a:r>
              <a:rPr lang="en-GB" sz="1200" dirty="0" smtClean="0"/>
              <a:t>Chapter 2. Immunologic Workup of Kidney Donors and Recipients</a:t>
            </a:r>
            <a:endParaRPr lang="en-GB" sz="1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en-GB" b="1" dirty="0" smtClean="0"/>
              <a:t>Chapter 3. Evaluation, Selection and Preparation of Deceased</a:t>
            </a:r>
            <a:br>
              <a:rPr lang="en-GB" b="1" dirty="0" smtClean="0"/>
            </a:br>
            <a:r>
              <a:rPr lang="en-GB" b="1" dirty="0" smtClean="0"/>
              <a:t>and Living Kidney Donors.</a:t>
            </a:r>
            <a:endParaRPr lang="en-GB" dirty="0"/>
          </a:p>
        </p:txBody>
      </p:sp>
      <p:sp>
        <p:nvSpPr>
          <p:cNvPr id="3" name="Ondertitel 2"/>
          <p:cNvSpPr>
            <a:spLocks noGrp="1"/>
          </p:cNvSpPr>
          <p:nvPr>
            <p:ph type="subTitle" idx="1"/>
          </p:nvPr>
        </p:nvSpPr>
        <p:spPr/>
        <p:txBody>
          <a:bodyPr/>
          <a:lstStyle/>
          <a:p>
            <a:endParaRPr lang="en-GB" dirty="0"/>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3.1. When is dual kidney transplantation preferred over a</a:t>
            </a:r>
            <a:br>
              <a:rPr lang="en-GB" sz="2400" b="1" dirty="0" smtClean="0">
                <a:solidFill>
                  <a:srgbClr val="FF0000"/>
                </a:solidFill>
              </a:rPr>
            </a:br>
            <a:r>
              <a:rPr lang="en-GB" sz="2400" b="1" dirty="0" smtClean="0">
                <a:solidFill>
                  <a:srgbClr val="FF0000"/>
                </a:solidFill>
              </a:rPr>
              <a:t>single kidney transplantation?</a:t>
            </a:r>
            <a:endParaRPr lang="en-GB" sz="2400" dirty="0">
              <a:solidFill>
                <a:srgbClr val="FF0000"/>
              </a:solidFill>
            </a:endParaRPr>
          </a:p>
        </p:txBody>
      </p:sp>
      <p:sp>
        <p:nvSpPr>
          <p:cNvPr id="3" name="Ondertitel 2"/>
          <p:cNvSpPr>
            <a:spLocks noGrp="1"/>
          </p:cNvSpPr>
          <p:nvPr>
            <p:ph type="subTitle" idx="1"/>
          </p:nvPr>
        </p:nvSpPr>
        <p:spPr>
          <a:xfrm>
            <a:off x="251520" y="1340768"/>
            <a:ext cx="8640960" cy="468052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that before the kidneys of a cadaveric donor is discarded because they are deemed unsuitable for single transplantation, transplantation of both kidneys into one recipient (dual kidney transplantation) is considered as an option. (</a:t>
            </a:r>
            <a:r>
              <a:rPr lang="en-GB" sz="1800" dirty="0" smtClean="0">
                <a:solidFill>
                  <a:schemeClr val="tx1"/>
                </a:solidFill>
              </a:rPr>
              <a:t>1C)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suggest that in cadaveric donors where there is uncertainty on the quality of the kidneys, the decision to either discard the kidneys, or use them as a dual or a single transplant, is based on combination of the </a:t>
            </a:r>
            <a:r>
              <a:rPr lang="en-GB" sz="1800" dirty="0" smtClean="0">
                <a:solidFill>
                  <a:schemeClr val="tx1"/>
                </a:solidFill>
              </a:rPr>
              <a:t>clinical evaluation </a:t>
            </a:r>
            <a:r>
              <a:rPr lang="en-GB" sz="1800" dirty="0" smtClean="0">
                <a:solidFill>
                  <a:schemeClr val="tx1"/>
                </a:solidFill>
              </a:rPr>
              <a:t>and history of the recipient and donor, and when available, a standardised assessment of a pre-transplant donor biopsy. (2D</a:t>
            </a:r>
            <a:r>
              <a:rPr lang="en-GB" sz="1800" dirty="0" smtClean="0">
                <a:solidFill>
                  <a:schemeClr val="tx1"/>
                </a:solidFill>
              </a:rPr>
              <a:t>)</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that before a kidney from a paediatric donor is discarded because it is deemed unsuitable for single transplantation in an adult recipient, en bloc transplantation is considered. due to low donor age </a:t>
            </a:r>
            <a:r>
              <a:rPr lang="en-GB" sz="1800" dirty="0" smtClean="0">
                <a:solidFill>
                  <a:schemeClr val="tx1"/>
                </a:solidFill>
              </a:rPr>
              <a:t>for single </a:t>
            </a:r>
            <a:r>
              <a:rPr lang="en-GB" sz="1800" dirty="0" smtClean="0">
                <a:solidFill>
                  <a:schemeClr val="tx1"/>
                </a:solidFill>
              </a:rPr>
              <a:t>transplantation in adult recipients, en bloc transplantation is considered. (</a:t>
            </a:r>
            <a:r>
              <a:rPr lang="en-GB" sz="1800" dirty="0" smtClean="0">
                <a:solidFill>
                  <a:schemeClr val="tx1"/>
                </a:solidFill>
              </a:rPr>
              <a:t>1B)</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suggest that the option of using kidneys for en bloc transplantation is always considered for donors weighting less than 10 kg. (1D)</a:t>
            </a:r>
            <a:endParaRPr lang="en-GB" sz="1800" dirty="0">
              <a:solidFill>
                <a:schemeClr val="tx1"/>
              </a:solidFill>
            </a:endParaRP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extLst>
      <p:ext uri="{BB962C8B-B14F-4D97-AF65-F5344CB8AC3E}">
        <p14:creationId xmlns:p14="http://schemas.microsoft.com/office/powerpoint/2010/main" val="27256709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04664"/>
            <a:ext cx="8820472" cy="1470025"/>
          </a:xfrm>
        </p:spPr>
        <p:txBody>
          <a:bodyPr>
            <a:noAutofit/>
          </a:bodyPr>
          <a:lstStyle/>
          <a:p>
            <a:pPr algn="l"/>
            <a:r>
              <a:rPr lang="en-GB" sz="2400" b="1" dirty="0" smtClean="0">
                <a:solidFill>
                  <a:srgbClr val="FF0000"/>
                </a:solidFill>
              </a:rPr>
              <a:t>3.2. </a:t>
            </a:r>
            <a:r>
              <a:rPr lang="en-US" sz="2400" b="1" dirty="0">
                <a:solidFill>
                  <a:srgbClr val="FF0000"/>
                </a:solidFill>
              </a:rPr>
              <a:t>Which perfusion solution is best suited for kidney preservation in recipients of living donation?</a:t>
            </a:r>
            <a:br>
              <a:rPr lang="en-US" sz="2400" b="1" dirty="0">
                <a:solidFill>
                  <a:srgbClr val="FF0000"/>
                </a:solidFill>
              </a:rPr>
            </a:br>
            <a:r>
              <a:rPr lang="en-US" sz="2400" b="1" dirty="0">
                <a:solidFill>
                  <a:srgbClr val="FF0000"/>
                </a:solidFill>
              </a:rPr>
              <a:t>Which perfusion solution is best suited for kidney preservation in recipients of deceased kidney donation?</a:t>
            </a:r>
            <a:endParaRPr lang="en-GB" sz="2400" dirty="0">
              <a:solidFill>
                <a:srgbClr val="FF0000"/>
              </a:solidFill>
            </a:endParaRPr>
          </a:p>
        </p:txBody>
      </p:sp>
      <p:sp>
        <p:nvSpPr>
          <p:cNvPr id="3" name="Ondertitel 2"/>
          <p:cNvSpPr>
            <a:spLocks noGrp="1"/>
          </p:cNvSpPr>
          <p:nvPr>
            <p:ph type="subTitle" idx="1"/>
          </p:nvPr>
        </p:nvSpPr>
        <p:spPr>
          <a:xfrm>
            <a:off x="251520" y="1988840"/>
            <a:ext cx="8568952" cy="3649960"/>
          </a:xfrm>
        </p:spPr>
        <p:txBody>
          <a:bodyPr>
            <a:noAutofit/>
          </a:bodyPr>
          <a:lstStyle/>
          <a:p>
            <a:pPr algn="l"/>
            <a:r>
              <a:rPr lang="en-GB" sz="1800" dirty="0" smtClean="0">
                <a:solidFill>
                  <a:schemeClr val="tx1"/>
                </a:solidFill>
              </a:rPr>
              <a:t>There is conflicting data regarding the </a:t>
            </a:r>
            <a:r>
              <a:rPr lang="en-GB" sz="1800" dirty="0" err="1" smtClean="0">
                <a:solidFill>
                  <a:schemeClr val="tx1"/>
                </a:solidFill>
              </a:rPr>
              <a:t>generalizability</a:t>
            </a:r>
            <a:r>
              <a:rPr lang="en-GB" sz="1800" dirty="0" smtClean="0">
                <a:solidFill>
                  <a:schemeClr val="tx1"/>
                </a:solidFill>
              </a:rPr>
              <a:t> of the benefit of machine perfusion over static cold storage. Until further evidence emerges, no firm recommendation for the use of machine perfusion in preference to cold storage can be made. (Ungraded Statement)</a:t>
            </a:r>
            <a:endParaRPr lang="en-GB" sz="1600" dirty="0">
              <a:solidFill>
                <a:schemeClr val="tx1"/>
              </a:solidFill>
            </a:endParaRP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extLst>
      <p:ext uri="{BB962C8B-B14F-4D97-AF65-F5344CB8AC3E}">
        <p14:creationId xmlns:p14="http://schemas.microsoft.com/office/powerpoint/2010/main" val="39202840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7384"/>
            <a:ext cx="8820472" cy="1470025"/>
          </a:xfrm>
        </p:spPr>
        <p:txBody>
          <a:bodyPr>
            <a:noAutofit/>
          </a:bodyPr>
          <a:lstStyle/>
          <a:p>
            <a:pPr algn="l"/>
            <a:r>
              <a:rPr lang="en-GB" sz="2400" b="1" dirty="0" smtClean="0">
                <a:solidFill>
                  <a:srgbClr val="FF0000"/>
                </a:solidFill>
              </a:rPr>
              <a:t>3.3. Is machine perfusion superior to standard perfusion?</a:t>
            </a:r>
            <a:endParaRPr lang="en-GB" sz="2400" dirty="0">
              <a:solidFill>
                <a:srgbClr val="FF0000"/>
              </a:solidFill>
            </a:endParaRPr>
          </a:p>
        </p:txBody>
      </p:sp>
      <p:sp>
        <p:nvSpPr>
          <p:cNvPr id="3" name="Ondertitel 2"/>
          <p:cNvSpPr>
            <a:spLocks noGrp="1"/>
          </p:cNvSpPr>
          <p:nvPr>
            <p:ph type="subTitle" idx="1"/>
          </p:nvPr>
        </p:nvSpPr>
        <p:spPr>
          <a:xfrm>
            <a:off x="251520" y="1988840"/>
            <a:ext cx="8568952" cy="3649960"/>
          </a:xfrm>
        </p:spPr>
        <p:txBody>
          <a:bodyPr>
            <a:noAutofit/>
          </a:bodyPr>
          <a:lstStyle/>
          <a:p>
            <a:pPr marL="285750" indent="-285750" algn="l">
              <a:buFont typeface="Arial" panose="020B0604020202020204" pitchFamily="34" charset="0"/>
              <a:buChar char="•"/>
            </a:pPr>
            <a:r>
              <a:rPr lang="en-US" sz="1800" dirty="0">
                <a:solidFill>
                  <a:schemeClr val="tx1"/>
                </a:solidFill>
              </a:rPr>
              <a:t>There is insufficient evidence to </a:t>
            </a:r>
            <a:r>
              <a:rPr lang="en-US" sz="1800" dirty="0" err="1">
                <a:solidFill>
                  <a:schemeClr val="tx1"/>
                </a:solidFill>
              </a:rPr>
              <a:t>favour</a:t>
            </a:r>
            <a:r>
              <a:rPr lang="en-US" sz="1800" dirty="0">
                <a:solidFill>
                  <a:schemeClr val="tx1"/>
                </a:solidFill>
              </a:rPr>
              <a:t> a particular preservation solution for kidneys that carry a low risk of delayed graft function. (</a:t>
            </a:r>
            <a:r>
              <a:rPr lang="en-US" sz="1800" b="1" dirty="0">
                <a:solidFill>
                  <a:schemeClr val="tx1"/>
                </a:solidFill>
              </a:rPr>
              <a:t>Ungraded Statement)</a:t>
            </a:r>
          </a:p>
          <a:p>
            <a:pPr marL="285750" indent="-285750" algn="l">
              <a:buFont typeface="Arial" panose="020B0604020202020204" pitchFamily="34" charset="0"/>
              <a:buChar char="•"/>
            </a:pPr>
            <a:endParaRPr lang="en-US" sz="1800" b="1" dirty="0">
              <a:solidFill>
                <a:schemeClr val="tx1"/>
              </a:solidFill>
            </a:endParaRPr>
          </a:p>
          <a:p>
            <a:pPr marL="285750" indent="-285750" algn="l">
              <a:buFont typeface="Arial" panose="020B0604020202020204" pitchFamily="34" charset="0"/>
              <a:buChar char="•"/>
            </a:pPr>
            <a:r>
              <a:rPr lang="en-US" sz="1800" dirty="0">
                <a:solidFill>
                  <a:schemeClr val="tx1"/>
                </a:solidFill>
              </a:rPr>
              <a:t>We recommend not using </a:t>
            </a:r>
            <a:r>
              <a:rPr lang="en-US" sz="1800" dirty="0" err="1">
                <a:solidFill>
                  <a:schemeClr val="tx1"/>
                </a:solidFill>
              </a:rPr>
              <a:t>Eurocollins</a:t>
            </a:r>
            <a:r>
              <a:rPr lang="en-US" sz="1800" dirty="0">
                <a:solidFill>
                  <a:schemeClr val="tx1"/>
                </a:solidFill>
              </a:rPr>
              <a:t> as a preservation solution for kidneys that carry a high risk of delayed graft function (long projected CIT, extended criteria donors). </a:t>
            </a:r>
            <a:r>
              <a:rPr lang="en-US" sz="1800" b="1" dirty="0">
                <a:solidFill>
                  <a:schemeClr val="tx1"/>
                </a:solidFill>
              </a:rPr>
              <a:t>(1B)</a:t>
            </a:r>
            <a:endParaRPr lang="en-US" sz="1800" dirty="0">
              <a:solidFill>
                <a:schemeClr val="tx1"/>
              </a:solidFill>
            </a:endParaRP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extLst>
      <p:ext uri="{BB962C8B-B14F-4D97-AF65-F5344CB8AC3E}">
        <p14:creationId xmlns:p14="http://schemas.microsoft.com/office/powerpoint/2010/main" val="30605395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3.4. Is there a critical cold ischemic time beyond which a</a:t>
            </a:r>
            <a:br>
              <a:rPr lang="en-GB" sz="2400" b="1" dirty="0" smtClean="0">
                <a:solidFill>
                  <a:srgbClr val="FF0000"/>
                </a:solidFill>
              </a:rPr>
            </a:br>
            <a:r>
              <a:rPr lang="en-GB" sz="2400" b="1" dirty="0" smtClean="0">
                <a:solidFill>
                  <a:srgbClr val="FF0000"/>
                </a:solidFill>
              </a:rPr>
              <a:t>donated organ should be discarded?</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suggest that cold </a:t>
            </a:r>
            <a:r>
              <a:rPr lang="en-GB" sz="1800" dirty="0" err="1" smtClean="0">
                <a:solidFill>
                  <a:schemeClr val="tx1"/>
                </a:solidFill>
              </a:rPr>
              <a:t>ischaemia</a:t>
            </a:r>
            <a:r>
              <a:rPr lang="en-GB" sz="1800" dirty="0" smtClean="0">
                <a:solidFill>
                  <a:schemeClr val="tx1"/>
                </a:solidFill>
              </a:rPr>
              <a:t> time is kept as short as possible. (2D)</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keeping cold </a:t>
            </a:r>
            <a:r>
              <a:rPr lang="en-GB" sz="1800" dirty="0" err="1" smtClean="0">
                <a:solidFill>
                  <a:schemeClr val="tx1"/>
                </a:solidFill>
              </a:rPr>
              <a:t>ischaemia</a:t>
            </a:r>
            <a:r>
              <a:rPr lang="en-GB" sz="1800" dirty="0" smtClean="0">
                <a:solidFill>
                  <a:schemeClr val="tx1"/>
                </a:solidFill>
              </a:rPr>
              <a:t> time below 24 hours when transplanting kidneys from donors after brain death. (1B)</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keeping cold </a:t>
            </a:r>
            <a:r>
              <a:rPr lang="en-GB" sz="1800" dirty="0" err="1" smtClean="0">
                <a:solidFill>
                  <a:schemeClr val="tx1"/>
                </a:solidFill>
              </a:rPr>
              <a:t>ischaemia</a:t>
            </a:r>
            <a:r>
              <a:rPr lang="en-GB" sz="1800" dirty="0" smtClean="0">
                <a:solidFill>
                  <a:schemeClr val="tx1"/>
                </a:solidFill>
              </a:rPr>
              <a:t> time less than 12 hours when using kidneys from donors after cardiac death. (1D)</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that the decision to use donor kidneys with a cold </a:t>
            </a:r>
            <a:r>
              <a:rPr lang="en-GB" sz="1800" dirty="0" err="1" smtClean="0">
                <a:solidFill>
                  <a:schemeClr val="tx1"/>
                </a:solidFill>
              </a:rPr>
              <a:t>ischaemia</a:t>
            </a:r>
            <a:r>
              <a:rPr lang="en-GB" sz="1800" dirty="0" smtClean="0">
                <a:solidFill>
                  <a:schemeClr val="tx1"/>
                </a:solidFill>
              </a:rPr>
              <a:t> time of more than 36 hours should be made on a case per case basis. (1D)</a:t>
            </a:r>
            <a:endParaRPr lang="en-GB" sz="1800" dirty="0">
              <a:solidFill>
                <a:schemeClr val="tx1"/>
              </a:solidFill>
            </a:endParaRP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extLst>
      <p:ext uri="{BB962C8B-B14F-4D97-AF65-F5344CB8AC3E}">
        <p14:creationId xmlns:p14="http://schemas.microsoft.com/office/powerpoint/2010/main" val="28630146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3.5. On which criteria should we select living kidney donors</a:t>
            </a:r>
            <a:br>
              <a:rPr lang="en-GB" sz="2400" b="1" dirty="0" smtClean="0">
                <a:solidFill>
                  <a:srgbClr val="FF0000"/>
                </a:solidFill>
              </a:rPr>
            </a:br>
            <a:r>
              <a:rPr lang="en-GB" sz="2400" b="1" dirty="0" smtClean="0">
                <a:solidFill>
                  <a:srgbClr val="FF0000"/>
                </a:solidFill>
              </a:rPr>
              <a:t>to optimize the risk/benefit ratio of their donation?	1/5</a:t>
            </a:r>
            <a:endParaRPr lang="en-GB" sz="2400" dirty="0">
              <a:solidFill>
                <a:srgbClr val="FF0000"/>
              </a:solidFill>
            </a:endParaRPr>
          </a:p>
        </p:txBody>
      </p:sp>
      <p:sp>
        <p:nvSpPr>
          <p:cNvPr id="3" name="Ondertitel 2"/>
          <p:cNvSpPr>
            <a:spLocks noGrp="1"/>
          </p:cNvSpPr>
          <p:nvPr>
            <p:ph type="subTitle" idx="1"/>
          </p:nvPr>
        </p:nvSpPr>
        <p:spPr>
          <a:xfrm>
            <a:off x="251520" y="1412776"/>
            <a:ext cx="8352928" cy="4464496"/>
          </a:xfrm>
        </p:spPr>
        <p:txBody>
          <a:bodyPr>
            <a:noAutofit/>
          </a:bodyPr>
          <a:lstStyle/>
          <a:p>
            <a:pPr algn="l"/>
            <a:r>
              <a:rPr lang="en-GB" sz="1800" b="1" dirty="0" smtClean="0">
                <a:solidFill>
                  <a:schemeClr val="tx1"/>
                </a:solidFill>
              </a:rPr>
              <a:t>General remarks</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encouraging living kidney donors to exercise on a regular basis and when relevant, to lose weight and stop smoking. </a:t>
            </a:r>
            <a:r>
              <a:rPr lang="en-GB" sz="1800" b="1" dirty="0" smtClean="0">
                <a:solidFill>
                  <a:schemeClr val="tx1"/>
                </a:solidFill>
              </a:rPr>
              <a:t>(1C)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that the individual risk of donation should be carefully discussed with the donor, taking into account the situation of both donor and recipient. Ideally, this should be done using standardised check lists to</a:t>
            </a:r>
          </a:p>
          <a:p>
            <a:pPr marL="285750" indent="-285750" algn="l">
              <a:buFont typeface="Arial" panose="020B0604020202020204" pitchFamily="34" charset="0"/>
              <a:buChar char="•"/>
            </a:pPr>
            <a:r>
              <a:rPr lang="en-GB" sz="1800" dirty="0" smtClean="0">
                <a:solidFill>
                  <a:schemeClr val="tx1"/>
                </a:solidFill>
              </a:rPr>
              <a:t>ensure all items are discussed. </a:t>
            </a:r>
            <a:r>
              <a:rPr lang="en-GB" sz="1800" b="1" dirty="0" smtClean="0">
                <a:solidFill>
                  <a:schemeClr val="tx1"/>
                </a:solidFill>
              </a:rPr>
              <a:t>(Ungraded Statement</a:t>
            </a:r>
            <a:r>
              <a:rPr lang="en-GB" sz="1800" b="1" dirty="0" smtClean="0">
                <a:solidFill>
                  <a:schemeClr val="tx1"/>
                </a:solidFill>
              </a:rPr>
              <a:t>)</a:t>
            </a:r>
            <a:endParaRPr lang="en-GB" sz="1800" b="1"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suggest that the donor be evaluated by an independent physician who is not part of the transplant team and is not involved in the daily care of the recipient, and when possible, by a psychologist. </a:t>
            </a:r>
            <a:r>
              <a:rPr lang="en-GB" sz="1800" b="1" dirty="0" smtClean="0">
                <a:solidFill>
                  <a:schemeClr val="tx1"/>
                </a:solidFill>
              </a:rPr>
              <a:t>(Ungraded Statement)</a:t>
            </a:r>
          </a:p>
          <a:p>
            <a:pPr marL="285750" indent="-285750" algn="l">
              <a:buFont typeface="Arial" panose="020B0604020202020204" pitchFamily="34" charset="0"/>
              <a:buChar char="•"/>
            </a:pPr>
            <a:r>
              <a:rPr lang="en-GB" sz="1800" dirty="0" smtClean="0">
                <a:solidFill>
                  <a:schemeClr val="tx1"/>
                </a:solidFill>
              </a:rPr>
              <a:t>We recommend that the process of donation is stopped should any doubt on donor safety arise, especially in younger donors, or when the benefit for the recipient is limited. </a:t>
            </a:r>
            <a:r>
              <a:rPr lang="en-GB" sz="1800" b="1" dirty="0" smtClean="0">
                <a:solidFill>
                  <a:schemeClr val="tx1"/>
                </a:solidFill>
              </a:rPr>
              <a:t>(Ungraded Statement</a:t>
            </a:r>
            <a:r>
              <a:rPr lang="en-GB" sz="1800" b="1" dirty="0" smtClean="0">
                <a:solidFill>
                  <a:schemeClr val="tx1"/>
                </a:solidFill>
              </a:rPr>
              <a:t>)</a:t>
            </a:r>
            <a:endParaRPr lang="en-GB" sz="1800" b="1"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that the simultaneous presence of more than one risk factor (hypertension, obesity, </a:t>
            </a:r>
            <a:r>
              <a:rPr lang="en-GB" sz="1800" dirty="0" err="1" smtClean="0">
                <a:solidFill>
                  <a:schemeClr val="tx1"/>
                </a:solidFill>
              </a:rPr>
              <a:t>proteinuria</a:t>
            </a:r>
            <a:r>
              <a:rPr lang="en-GB" sz="1800" dirty="0" smtClean="0">
                <a:solidFill>
                  <a:schemeClr val="tx1"/>
                </a:solidFill>
              </a:rPr>
              <a:t>, </a:t>
            </a:r>
            <a:r>
              <a:rPr lang="en-GB" sz="1800" dirty="0" err="1" smtClean="0">
                <a:solidFill>
                  <a:schemeClr val="tx1"/>
                </a:solidFill>
              </a:rPr>
              <a:t>impaire</a:t>
            </a:r>
            <a:r>
              <a:rPr lang="en-GB" sz="1800" dirty="0" smtClean="0">
                <a:solidFill>
                  <a:schemeClr val="tx1"/>
                </a:solidFill>
              </a:rPr>
              <a:t> glucose tolerance, </a:t>
            </a:r>
            <a:r>
              <a:rPr lang="en-GB" sz="1800" dirty="0" err="1" smtClean="0">
                <a:solidFill>
                  <a:schemeClr val="tx1"/>
                </a:solidFill>
              </a:rPr>
              <a:t>haematuria</a:t>
            </a:r>
            <a:r>
              <a:rPr lang="en-GB" sz="1800" dirty="0" smtClean="0">
                <a:solidFill>
                  <a:schemeClr val="tx1"/>
                </a:solidFill>
              </a:rPr>
              <a:t>) precludes donation. </a:t>
            </a:r>
            <a:r>
              <a:rPr lang="en-GB" sz="1800" b="1" dirty="0" smtClean="0">
                <a:solidFill>
                  <a:schemeClr val="tx1"/>
                </a:solidFill>
              </a:rPr>
              <a:t>(Ungraded Statement)</a:t>
            </a:r>
            <a:endParaRPr lang="en-GB" sz="1800" b="1" dirty="0">
              <a:solidFill>
                <a:schemeClr val="tx1"/>
              </a:solidFill>
            </a:endParaRP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extLst>
      <p:ext uri="{BB962C8B-B14F-4D97-AF65-F5344CB8AC3E}">
        <p14:creationId xmlns:p14="http://schemas.microsoft.com/office/powerpoint/2010/main" val="18668041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3.5. On which criteria should we select living kidney donors</a:t>
            </a:r>
            <a:br>
              <a:rPr lang="en-GB" sz="2400" b="1" dirty="0" smtClean="0">
                <a:solidFill>
                  <a:srgbClr val="FF0000"/>
                </a:solidFill>
              </a:rPr>
            </a:br>
            <a:r>
              <a:rPr lang="en-GB" sz="2400" b="1" dirty="0" smtClean="0">
                <a:solidFill>
                  <a:srgbClr val="FF0000"/>
                </a:solidFill>
              </a:rPr>
              <a:t>to optimize the risk/benefit ratio of their donation?	2/5</a:t>
            </a:r>
            <a:endParaRPr lang="en-GB" sz="2400" dirty="0">
              <a:solidFill>
                <a:srgbClr val="FF0000"/>
              </a:solidFill>
            </a:endParaRPr>
          </a:p>
        </p:txBody>
      </p:sp>
      <p:sp>
        <p:nvSpPr>
          <p:cNvPr id="3" name="Ondertitel 2"/>
          <p:cNvSpPr>
            <a:spLocks noGrp="1"/>
          </p:cNvSpPr>
          <p:nvPr>
            <p:ph type="subTitle" idx="1"/>
          </p:nvPr>
        </p:nvSpPr>
        <p:spPr>
          <a:xfrm>
            <a:off x="251520" y="1412776"/>
            <a:ext cx="7772400" cy="3649960"/>
          </a:xfrm>
        </p:spPr>
        <p:txBody>
          <a:bodyPr>
            <a:noAutofit/>
          </a:bodyPr>
          <a:lstStyle/>
          <a:p>
            <a:pPr algn="l"/>
            <a:r>
              <a:rPr lang="en-GB" sz="1800" b="1" dirty="0" smtClean="0">
                <a:solidFill>
                  <a:schemeClr val="tx1"/>
                </a:solidFill>
              </a:rPr>
              <a:t>Hypertension </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considering potential donors with a blood pressure &lt;140/90 mmHg on at least three occasions without antihypertensive medication, as normotensive. (1C)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suggest measuring ambulatory blood pressure in potential donors who have office hypertension (blood pressure &gt;140/90 mmHg) or who are taking pharmacological treatment for hypertension (2C)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suggest well-controlled primary hypertension, as assessed by ambulatory blood pressure &lt;130/85 mmHg, under treatment with maximum 2 anti-hypertensive drugs (diuretics included) is not considered a</a:t>
            </a:r>
          </a:p>
          <a:p>
            <a:pPr marL="285750" indent="-285750" algn="l">
              <a:buFont typeface="Arial" panose="020B0604020202020204" pitchFamily="34" charset="0"/>
              <a:buChar char="•"/>
            </a:pPr>
            <a:r>
              <a:rPr lang="en-GB" sz="1800" dirty="0" smtClean="0">
                <a:solidFill>
                  <a:schemeClr val="tx1"/>
                </a:solidFill>
              </a:rPr>
              <a:t>contra-indication to living kidney donation. (2C)</a:t>
            </a:r>
          </a:p>
          <a:p>
            <a:pPr marL="285750" indent="-285750" algn="l">
              <a:buFont typeface="Arial" panose="020B0604020202020204" pitchFamily="34" charset="0"/>
              <a:buChar char="•"/>
            </a:pPr>
            <a:r>
              <a:rPr lang="en-GB" sz="1800" dirty="0" smtClean="0">
                <a:solidFill>
                  <a:schemeClr val="tx1"/>
                </a:solidFill>
              </a:rPr>
              <a:t>We </a:t>
            </a:r>
            <a:r>
              <a:rPr lang="en-GB" sz="1800" dirty="0" smtClean="0">
                <a:solidFill>
                  <a:schemeClr val="tx1"/>
                </a:solidFill>
              </a:rPr>
              <a:t>recommend that in hypertensive donors with evidence of target organ damage such as left ventricular hypertrophy, hypertensive retinopathy, and micro-albuminuria, donation should be discouraged. (1C)</a:t>
            </a:r>
            <a:endParaRPr lang="en-GB" sz="1800" dirty="0">
              <a:solidFill>
                <a:schemeClr val="tx1"/>
              </a:solidFill>
            </a:endParaRP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3.5. On which criteria should we select living kidney donors</a:t>
            </a:r>
            <a:br>
              <a:rPr lang="en-GB" sz="2400" b="1" dirty="0" smtClean="0">
                <a:solidFill>
                  <a:srgbClr val="FF0000"/>
                </a:solidFill>
              </a:rPr>
            </a:br>
            <a:r>
              <a:rPr lang="en-GB" sz="2400" b="1" dirty="0" smtClean="0">
                <a:solidFill>
                  <a:srgbClr val="FF0000"/>
                </a:solidFill>
              </a:rPr>
              <a:t>to optimize the risk/benefit ratio of their donation?	3/5</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b="1" dirty="0" smtClean="0">
                <a:solidFill>
                  <a:schemeClr val="tx1"/>
                </a:solidFill>
              </a:rPr>
              <a:t>Obesity</a:t>
            </a:r>
          </a:p>
          <a:p>
            <a:pPr algn="l"/>
            <a:r>
              <a:rPr lang="en-GB" sz="1800" dirty="0" smtClean="0">
                <a:solidFill>
                  <a:schemeClr val="tx1"/>
                </a:solidFill>
              </a:rPr>
              <a:t>We suggest a BMI above 35 kg/m2 is a contraindication to donation. (2C) We recommend counselling obese and overweight donors for weight loss before and after donation. (Ungraded statement)</a:t>
            </a:r>
          </a:p>
          <a:p>
            <a:pPr algn="l"/>
            <a:endParaRPr lang="en-GB" sz="1800" dirty="0" smtClean="0">
              <a:solidFill>
                <a:schemeClr val="tx1"/>
              </a:solidFill>
            </a:endParaRPr>
          </a:p>
          <a:p>
            <a:pPr algn="l"/>
            <a:r>
              <a:rPr lang="en-GB" sz="1800" b="1" dirty="0" smtClean="0">
                <a:solidFill>
                  <a:schemeClr val="tx1"/>
                </a:solidFill>
              </a:rPr>
              <a:t>Impaired glucose tolerance</a:t>
            </a:r>
          </a:p>
          <a:p>
            <a:pPr algn="l"/>
            <a:r>
              <a:rPr lang="en-GB" sz="1800" dirty="0" smtClean="0">
                <a:solidFill>
                  <a:schemeClr val="tx1"/>
                </a:solidFill>
              </a:rPr>
              <a:t>We recommend diabetes mellitus is a contraindication to donation, other than in exceptional circumstances. (1D)</a:t>
            </a:r>
          </a:p>
          <a:p>
            <a:pPr algn="l"/>
            <a:endParaRPr lang="en-GB" sz="1800" dirty="0" smtClean="0">
              <a:solidFill>
                <a:schemeClr val="tx1"/>
              </a:solidFill>
            </a:endParaRPr>
          </a:p>
          <a:p>
            <a:pPr algn="l"/>
            <a:r>
              <a:rPr lang="en-GB" sz="1800" dirty="0" smtClean="0">
                <a:solidFill>
                  <a:schemeClr val="tx1"/>
                </a:solidFill>
              </a:rPr>
              <a:t>We suggest impaired glucose tolerance is not an absolute contraindication to donation. (2C)</a:t>
            </a: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3.5. On which criteria should we select living kidney donors</a:t>
            </a:r>
            <a:br>
              <a:rPr lang="en-GB" sz="2400" b="1" dirty="0" smtClean="0">
                <a:solidFill>
                  <a:srgbClr val="FF0000"/>
                </a:solidFill>
              </a:rPr>
            </a:br>
            <a:r>
              <a:rPr lang="en-GB" sz="2400" b="1" dirty="0" smtClean="0">
                <a:solidFill>
                  <a:srgbClr val="FF0000"/>
                </a:solidFill>
              </a:rPr>
              <a:t>to optimize the risk/benefit ratio of their donation?	4/5</a:t>
            </a:r>
            <a:endParaRPr lang="en-GB" sz="2400" dirty="0">
              <a:solidFill>
                <a:srgbClr val="FF0000"/>
              </a:solidFill>
            </a:endParaRPr>
          </a:p>
        </p:txBody>
      </p:sp>
      <p:sp>
        <p:nvSpPr>
          <p:cNvPr id="3" name="Ondertitel 2"/>
          <p:cNvSpPr>
            <a:spLocks noGrp="1"/>
          </p:cNvSpPr>
          <p:nvPr>
            <p:ph type="subTitle" idx="1"/>
          </p:nvPr>
        </p:nvSpPr>
        <p:spPr>
          <a:xfrm>
            <a:off x="251520" y="1988840"/>
            <a:ext cx="8568952" cy="3649960"/>
          </a:xfrm>
        </p:spPr>
        <p:txBody>
          <a:bodyPr>
            <a:noAutofit/>
          </a:bodyPr>
          <a:lstStyle/>
          <a:p>
            <a:pPr algn="l"/>
            <a:r>
              <a:rPr lang="en-GB" sz="1800" b="1" dirty="0" err="1" smtClean="0">
                <a:solidFill>
                  <a:schemeClr val="tx1"/>
                </a:solidFill>
              </a:rPr>
              <a:t>Proteinuria</a:t>
            </a:r>
            <a:endParaRPr lang="en-GB" sz="1800" b="1" dirty="0" smtClean="0">
              <a:solidFill>
                <a:schemeClr val="tx1"/>
              </a:solidFill>
            </a:endParaRPr>
          </a:p>
          <a:p>
            <a:pPr algn="l"/>
            <a:endParaRPr lang="en-GB" sz="1800" b="1" dirty="0" smtClean="0">
              <a:solidFill>
                <a:schemeClr val="tx1"/>
              </a:solidFill>
            </a:endParaRPr>
          </a:p>
          <a:p>
            <a:pPr algn="l"/>
            <a:r>
              <a:rPr lang="en-GB" sz="1800" dirty="0" smtClean="0">
                <a:solidFill>
                  <a:schemeClr val="tx1"/>
                </a:solidFill>
              </a:rPr>
              <a:t>We recommend to quantify urinary protein excretion in all potential living donors. (1C)</a:t>
            </a:r>
          </a:p>
          <a:p>
            <a:pPr algn="l"/>
            <a:r>
              <a:rPr lang="en-GB" sz="1800" dirty="0" smtClean="0">
                <a:solidFill>
                  <a:schemeClr val="tx1"/>
                </a:solidFill>
              </a:rPr>
              <a:t>We </a:t>
            </a:r>
            <a:r>
              <a:rPr lang="en-GB" sz="1800" dirty="0" smtClean="0">
                <a:solidFill>
                  <a:schemeClr val="tx1"/>
                </a:solidFill>
              </a:rPr>
              <a:t>recommend overt proteinuria is a contra-indication for living donation (24-hour total protein &gt; 300 mg or spot urinary protein to creatinine (mg/g) </a:t>
            </a:r>
            <a:r>
              <a:rPr lang="sv-SE" sz="1800" dirty="0" smtClean="0">
                <a:solidFill>
                  <a:schemeClr val="tx1"/>
                </a:solidFill>
              </a:rPr>
              <a:t>ratio &gt;300 (&gt;30 mg/mmol). (1C)</a:t>
            </a:r>
          </a:p>
          <a:p>
            <a:pPr algn="l"/>
            <a:r>
              <a:rPr lang="en-GB" sz="1800" dirty="0" smtClean="0">
                <a:solidFill>
                  <a:schemeClr val="tx1"/>
                </a:solidFill>
              </a:rPr>
              <a:t>We </a:t>
            </a:r>
            <a:r>
              <a:rPr lang="en-GB" sz="1800" dirty="0" smtClean="0">
                <a:solidFill>
                  <a:schemeClr val="tx1"/>
                </a:solidFill>
              </a:rPr>
              <a:t>recommend that potential living donors with persistent (more than 3 measurements with 3 months interval) proteinuria &lt;300mg/24hrs be further evaluated by quantification of micro-albuminuria to assess their risk of living donation. (Ungraded statement)</a:t>
            </a:r>
          </a:p>
          <a:p>
            <a:pPr algn="l"/>
            <a:r>
              <a:rPr lang="en-GB" sz="1800" dirty="0" smtClean="0">
                <a:solidFill>
                  <a:schemeClr val="tx1"/>
                </a:solidFill>
              </a:rPr>
              <a:t>We </a:t>
            </a:r>
            <a:r>
              <a:rPr lang="en-GB" sz="1800" dirty="0" smtClean="0">
                <a:solidFill>
                  <a:schemeClr val="tx1"/>
                </a:solidFill>
              </a:rPr>
              <a:t>suggest to consider persistent (more than 3 measurements with 3 months interval) micro-albuminuria </a:t>
            </a:r>
            <a:br>
              <a:rPr lang="en-GB" sz="1800" dirty="0" smtClean="0">
                <a:solidFill>
                  <a:schemeClr val="tx1"/>
                </a:solidFill>
              </a:rPr>
            </a:br>
            <a:r>
              <a:rPr lang="en-GB" sz="1800" dirty="0" smtClean="0">
                <a:solidFill>
                  <a:schemeClr val="tx1"/>
                </a:solidFill>
              </a:rPr>
              <a:t>(30-300mg/24hrs) a high risk for donation. (Ungraded statement)</a:t>
            </a: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3.5. On which criteria should we select living kidney donors</a:t>
            </a:r>
            <a:br>
              <a:rPr lang="en-GB" sz="2400" b="1" dirty="0" smtClean="0">
                <a:solidFill>
                  <a:srgbClr val="FF0000"/>
                </a:solidFill>
              </a:rPr>
            </a:br>
            <a:r>
              <a:rPr lang="en-GB" sz="2400" b="1" dirty="0" smtClean="0">
                <a:solidFill>
                  <a:srgbClr val="FF0000"/>
                </a:solidFill>
              </a:rPr>
              <a:t>to optimize the risk/benefit ratio of their donation?	5/5</a:t>
            </a:r>
            <a:endParaRPr lang="en-GB" sz="2400" dirty="0">
              <a:solidFill>
                <a:srgbClr val="FF0000"/>
              </a:solidFill>
            </a:endParaRPr>
          </a:p>
        </p:txBody>
      </p:sp>
      <p:sp>
        <p:nvSpPr>
          <p:cNvPr id="3" name="Ondertitel 2"/>
          <p:cNvSpPr>
            <a:spLocks noGrp="1"/>
          </p:cNvSpPr>
          <p:nvPr>
            <p:ph type="subTitle" idx="1"/>
          </p:nvPr>
        </p:nvSpPr>
        <p:spPr>
          <a:xfrm>
            <a:off x="251520" y="1988840"/>
            <a:ext cx="8640960" cy="3649960"/>
          </a:xfrm>
        </p:spPr>
        <p:txBody>
          <a:bodyPr>
            <a:noAutofit/>
          </a:bodyPr>
          <a:lstStyle/>
          <a:p>
            <a:pPr algn="l"/>
            <a:r>
              <a:rPr lang="en-GB" sz="1800" b="1" dirty="0" err="1" smtClean="0">
                <a:solidFill>
                  <a:schemeClr val="tx1"/>
                </a:solidFill>
              </a:rPr>
              <a:t>Haematuria</a:t>
            </a:r>
            <a:endParaRPr lang="en-GB" sz="1800" b="1" dirty="0" smtClean="0">
              <a:solidFill>
                <a:schemeClr val="tx1"/>
              </a:solidFill>
            </a:endParaRPr>
          </a:p>
          <a:p>
            <a:pPr algn="l"/>
            <a:endParaRPr lang="en-GB" sz="1800" b="1" dirty="0" smtClean="0">
              <a:solidFill>
                <a:schemeClr val="tx1"/>
              </a:solidFill>
            </a:endParaRPr>
          </a:p>
          <a:p>
            <a:pPr algn="l"/>
            <a:r>
              <a:rPr lang="en-GB" sz="1800" dirty="0" smtClean="0">
                <a:solidFill>
                  <a:schemeClr val="tx1"/>
                </a:solidFill>
              </a:rPr>
              <a:t>We recommend considering persistent </a:t>
            </a:r>
            <a:r>
              <a:rPr lang="en-GB" sz="1800" dirty="0" err="1" smtClean="0">
                <a:solidFill>
                  <a:schemeClr val="tx1"/>
                </a:solidFill>
              </a:rPr>
              <a:t>haematuria</a:t>
            </a:r>
            <a:r>
              <a:rPr lang="en-GB" sz="1800" dirty="0" smtClean="0">
                <a:solidFill>
                  <a:schemeClr val="tx1"/>
                </a:solidFill>
              </a:rPr>
              <a:t> of </a:t>
            </a:r>
            <a:r>
              <a:rPr lang="en-GB" sz="1800" dirty="0" err="1" smtClean="0">
                <a:solidFill>
                  <a:schemeClr val="tx1"/>
                </a:solidFill>
              </a:rPr>
              <a:t>glomerular</a:t>
            </a:r>
            <a:r>
              <a:rPr lang="en-GB" sz="1800" dirty="0" smtClean="0">
                <a:solidFill>
                  <a:schemeClr val="tx1"/>
                </a:solidFill>
              </a:rPr>
              <a:t> origin as a contraindication to living donation, because it may indicate renal disease in the donor. (1B)</a:t>
            </a:r>
          </a:p>
          <a:p>
            <a:pPr algn="l"/>
            <a:endParaRPr lang="en-GB" sz="1800" dirty="0" smtClean="0">
              <a:solidFill>
                <a:schemeClr val="tx1"/>
              </a:solidFill>
            </a:endParaRPr>
          </a:p>
          <a:p>
            <a:pPr algn="l"/>
            <a:r>
              <a:rPr lang="en-GB" sz="1800" dirty="0" smtClean="0">
                <a:solidFill>
                  <a:schemeClr val="tx1"/>
                </a:solidFill>
              </a:rPr>
              <a:t>However, we acknowledge thin basement membrane disease might be an exception. (Ungraded statement)</a:t>
            </a:r>
          </a:p>
          <a:p>
            <a:pPr algn="l"/>
            <a:endParaRPr lang="en-GB" sz="1800" b="1" dirty="0" smtClean="0">
              <a:solidFill>
                <a:schemeClr val="tx1"/>
              </a:solidFill>
            </a:endParaRPr>
          </a:p>
          <a:p>
            <a:pPr algn="l"/>
            <a:r>
              <a:rPr lang="en-GB" sz="1800" b="1" dirty="0" smtClean="0">
                <a:solidFill>
                  <a:schemeClr val="tx1"/>
                </a:solidFill>
              </a:rPr>
              <a:t>Old age</a:t>
            </a:r>
          </a:p>
          <a:p>
            <a:pPr algn="l"/>
            <a:endParaRPr lang="en-GB" sz="1800" b="1" dirty="0" smtClean="0">
              <a:solidFill>
                <a:schemeClr val="tx1"/>
              </a:solidFill>
            </a:endParaRPr>
          </a:p>
          <a:p>
            <a:pPr algn="l"/>
            <a:r>
              <a:rPr lang="en-GB" sz="1800" dirty="0" smtClean="0">
                <a:solidFill>
                  <a:schemeClr val="tx1"/>
                </a:solidFill>
              </a:rPr>
              <a:t>We recommend that old age in itself is not a contraindication to donation.</a:t>
            </a:r>
          </a:p>
          <a:p>
            <a:pPr algn="l"/>
            <a:r>
              <a:rPr lang="en-GB" sz="1800" dirty="0" smtClean="0">
                <a:solidFill>
                  <a:schemeClr val="tx1"/>
                </a:solidFill>
              </a:rPr>
              <a:t>(1B)</a:t>
            </a: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3.6. What lower level of kidney function precludes living</a:t>
            </a:r>
            <a:br>
              <a:rPr lang="en-GB" sz="2400" b="1" dirty="0" smtClean="0">
                <a:solidFill>
                  <a:srgbClr val="FF0000"/>
                </a:solidFill>
              </a:rPr>
            </a:br>
            <a:r>
              <a:rPr lang="en-GB" sz="2400" b="1" dirty="0" smtClean="0">
                <a:solidFill>
                  <a:srgbClr val="FF0000"/>
                </a:solidFill>
              </a:rPr>
              <a:t>donation</a:t>
            </a:r>
            <a:endParaRPr lang="en-GB" sz="2400" dirty="0">
              <a:solidFill>
                <a:srgbClr val="FF0000"/>
              </a:solidFill>
            </a:endParaRPr>
          </a:p>
        </p:txBody>
      </p:sp>
      <p:sp>
        <p:nvSpPr>
          <p:cNvPr id="3" name="Ondertitel 2"/>
          <p:cNvSpPr>
            <a:spLocks noGrp="1"/>
          </p:cNvSpPr>
          <p:nvPr>
            <p:ph type="subTitle" idx="1"/>
          </p:nvPr>
        </p:nvSpPr>
        <p:spPr>
          <a:xfrm>
            <a:off x="251520" y="1988840"/>
            <a:ext cx="8568952" cy="3649960"/>
          </a:xfrm>
        </p:spPr>
        <p:txBody>
          <a:bodyPr>
            <a:noAutofit/>
          </a:bodyPr>
          <a:lstStyle/>
          <a:p>
            <a:pPr algn="l"/>
            <a:r>
              <a:rPr lang="en-GB" sz="1800" dirty="0" smtClean="0">
                <a:solidFill>
                  <a:schemeClr val="tx1"/>
                </a:solidFill>
              </a:rPr>
              <a:t>We recommend that all potential living kidney donors should have their </a:t>
            </a:r>
            <a:r>
              <a:rPr lang="en-GB" sz="1800" dirty="0" err="1" smtClean="0">
                <a:solidFill>
                  <a:schemeClr val="tx1"/>
                </a:solidFill>
              </a:rPr>
              <a:t>glomerular</a:t>
            </a:r>
            <a:r>
              <a:rPr lang="en-GB" sz="1800" dirty="0" smtClean="0">
                <a:solidFill>
                  <a:schemeClr val="tx1"/>
                </a:solidFill>
              </a:rPr>
              <a:t> filtration rate (GFR) assessed. (1C)</a:t>
            </a:r>
          </a:p>
          <a:p>
            <a:pPr algn="l"/>
            <a:endParaRPr lang="en-GB" sz="1800" dirty="0" smtClean="0">
              <a:solidFill>
                <a:schemeClr val="tx1"/>
              </a:solidFill>
            </a:endParaRPr>
          </a:p>
          <a:p>
            <a:pPr algn="l"/>
            <a:r>
              <a:rPr lang="en-GB" sz="1800" dirty="0" smtClean="0">
                <a:solidFill>
                  <a:schemeClr val="tx1"/>
                </a:solidFill>
              </a:rPr>
              <a:t>We recommend that in cases where more exact knowledge on GFR is needed or where is doubt regarding the accuracy of GFR from estimation methods, a direct measurement of GFR should be undertaken by exogenous clearance methods. (Ungraded Statement)</a:t>
            </a:r>
          </a:p>
          <a:p>
            <a:pPr algn="l"/>
            <a:endParaRPr lang="en-GB" sz="1800" dirty="0" smtClean="0">
              <a:solidFill>
                <a:schemeClr val="tx1"/>
              </a:solidFill>
            </a:endParaRPr>
          </a:p>
          <a:p>
            <a:pPr algn="l"/>
            <a:r>
              <a:rPr lang="en-GB" sz="1800" dirty="0" smtClean="0">
                <a:solidFill>
                  <a:schemeClr val="tx1"/>
                </a:solidFill>
              </a:rPr>
              <a:t>We recommend that all potential donors should have a predicted GFR that is projected to remain above a satisfactory level after donation within the lifetime of the donor as indicated in the graph below. (Ungraded Statement)</a:t>
            </a:r>
          </a:p>
        </p:txBody>
      </p:sp>
      <p:pic>
        <p:nvPicPr>
          <p:cNvPr id="4" name="Afbeelding 3" descr="ERBP 2011 Press+.tif"/>
          <p:cNvPicPr>
            <a:picLocks noChangeAspect="1"/>
          </p:cNvPicPr>
          <p:nvPr/>
        </p:nvPicPr>
        <p:blipFill>
          <a:blip r:embed="rId3"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3.7. What are the risks of pregnancy in a woman with a</a:t>
            </a:r>
            <a:br>
              <a:rPr lang="en-GB" sz="2400" b="1" dirty="0" smtClean="0">
                <a:solidFill>
                  <a:srgbClr val="FF0000"/>
                </a:solidFill>
              </a:rPr>
            </a:br>
            <a:r>
              <a:rPr lang="en-GB" sz="2400" b="1" dirty="0" smtClean="0">
                <a:solidFill>
                  <a:srgbClr val="FF0000"/>
                </a:solidFill>
              </a:rPr>
              <a:t>single kidney after living kidney donation?</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recommend informing women of childbearing age that as they are a selected from a very healthy subpopulation, donation increases their individual risk from below that of the general population, to that of the general population. (1B)</a:t>
            </a:r>
            <a:endParaRPr lang="en-GB" sz="1600" dirty="0" smtClean="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3.8. What is the best surgical approach for living donor</a:t>
            </a:r>
            <a:br>
              <a:rPr lang="en-GB" sz="2400" b="1" dirty="0" smtClean="0">
                <a:solidFill>
                  <a:srgbClr val="FF0000"/>
                </a:solidFill>
              </a:rPr>
            </a:br>
            <a:r>
              <a:rPr lang="en-GB" sz="2400" b="1" dirty="0" err="1" smtClean="0">
                <a:solidFill>
                  <a:srgbClr val="FF0000"/>
                </a:solidFill>
              </a:rPr>
              <a:t>nephrectomy</a:t>
            </a:r>
            <a:r>
              <a:rPr lang="en-GB" sz="2400" b="1" dirty="0" smtClean="0">
                <a:solidFill>
                  <a:srgbClr val="FF0000"/>
                </a:solidFill>
              </a:rPr>
              <a:t> for the donor? What is the best surgical</a:t>
            </a:r>
            <a:br>
              <a:rPr lang="en-GB" sz="2400" b="1" dirty="0" smtClean="0">
                <a:solidFill>
                  <a:srgbClr val="FF0000"/>
                </a:solidFill>
              </a:rPr>
            </a:br>
            <a:r>
              <a:rPr lang="en-GB" sz="2400" b="1" dirty="0" smtClean="0">
                <a:solidFill>
                  <a:srgbClr val="FF0000"/>
                </a:solidFill>
              </a:rPr>
              <a:t>approach for living donor </a:t>
            </a:r>
            <a:r>
              <a:rPr lang="en-GB" sz="2400" b="1" dirty="0" err="1" smtClean="0">
                <a:solidFill>
                  <a:srgbClr val="FF0000"/>
                </a:solidFill>
              </a:rPr>
              <a:t>nephrectomy</a:t>
            </a:r>
            <a:r>
              <a:rPr lang="en-GB" sz="2400" b="1" dirty="0" smtClean="0">
                <a:solidFill>
                  <a:srgbClr val="FF0000"/>
                </a:solidFill>
              </a:rPr>
              <a:t> for the recipient?</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For living donor </a:t>
            </a:r>
            <a:r>
              <a:rPr lang="en-GB" sz="1800" dirty="0" err="1" smtClean="0">
                <a:solidFill>
                  <a:schemeClr val="tx1"/>
                </a:solidFill>
              </a:rPr>
              <a:t>nephrectomy</a:t>
            </a:r>
            <a:r>
              <a:rPr lang="en-GB" sz="1800" dirty="0" smtClean="0">
                <a:solidFill>
                  <a:schemeClr val="tx1"/>
                </a:solidFill>
              </a:rPr>
              <a:t> we suggest either a minimally invasive or laparoscopic approach rather than a flank </a:t>
            </a:r>
            <a:r>
              <a:rPr lang="en-GB" sz="1800" dirty="0" err="1" smtClean="0">
                <a:solidFill>
                  <a:schemeClr val="tx1"/>
                </a:solidFill>
              </a:rPr>
              <a:t>subcostal</a:t>
            </a:r>
            <a:r>
              <a:rPr lang="en-GB" sz="1800" dirty="0" smtClean="0">
                <a:solidFill>
                  <a:schemeClr val="tx1"/>
                </a:solidFill>
              </a:rPr>
              <a:t> retroperitoneal one.</a:t>
            </a:r>
          </a:p>
          <a:p>
            <a:pPr algn="l"/>
            <a:endParaRPr lang="en-GB" sz="1800" dirty="0" smtClean="0">
              <a:solidFill>
                <a:schemeClr val="tx1"/>
              </a:solidFill>
            </a:endParaRPr>
          </a:p>
          <a:p>
            <a:pPr algn="l"/>
            <a:r>
              <a:rPr lang="en-GB" sz="1800" dirty="0" smtClean="0">
                <a:solidFill>
                  <a:schemeClr val="tx1"/>
                </a:solidFill>
              </a:rPr>
              <a:t>The choice between minimal invasive and laparoscopic procedure should be based on the local expertise. (2C)</a:t>
            </a: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3. Evaluation, Selection and Preparation of Deceased and Living Kidney Donors</a:t>
            </a:r>
            <a:endParaRPr lang="en-GB" sz="12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en-GB" b="1" dirty="0" smtClean="0"/>
              <a:t>Chapter 4. </a:t>
            </a:r>
            <a:r>
              <a:rPr lang="en-GB" b="1" dirty="0" err="1" smtClean="0"/>
              <a:t>Perioperative</a:t>
            </a:r>
            <a:r>
              <a:rPr lang="en-GB" b="1" dirty="0" smtClean="0"/>
              <a:t> Care of the Kidney Transplant Recipient</a:t>
            </a:r>
            <a:endParaRPr lang="en-GB" dirty="0"/>
          </a:p>
        </p:txBody>
      </p:sp>
      <p:sp>
        <p:nvSpPr>
          <p:cNvPr id="3" name="Ondertitel 2"/>
          <p:cNvSpPr>
            <a:spLocks noGrp="1"/>
          </p:cNvSpPr>
          <p:nvPr>
            <p:ph type="subTitle" idx="1"/>
          </p:nvPr>
        </p:nvSpPr>
        <p:spPr/>
        <p:txBody>
          <a:bodyPr/>
          <a:lstStyle/>
          <a:p>
            <a:endParaRPr lang="en-GB" dirty="0"/>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4.1. What are the indications for an additional haemodialysis</a:t>
            </a:r>
            <a:br>
              <a:rPr lang="en-GB" sz="2400" b="1" dirty="0" smtClean="0">
                <a:solidFill>
                  <a:srgbClr val="FF0000"/>
                </a:solidFill>
              </a:rPr>
            </a:br>
            <a:r>
              <a:rPr lang="en-GB" sz="2400" b="1" dirty="0" smtClean="0">
                <a:solidFill>
                  <a:srgbClr val="FF0000"/>
                </a:solidFill>
              </a:rPr>
              <a:t>session in the recipient immediately before the</a:t>
            </a:r>
            <a:br>
              <a:rPr lang="en-GB" sz="2400" b="1" dirty="0" smtClean="0">
                <a:solidFill>
                  <a:srgbClr val="FF0000"/>
                </a:solidFill>
              </a:rPr>
            </a:br>
            <a:r>
              <a:rPr lang="en-GB" sz="2400" b="1" dirty="0" smtClean="0">
                <a:solidFill>
                  <a:srgbClr val="FF0000"/>
                </a:solidFill>
              </a:rPr>
              <a:t>transplantation procedure?</a:t>
            </a:r>
            <a:endParaRPr lang="en-GB" sz="2400" dirty="0">
              <a:solidFill>
                <a:srgbClr val="FF0000"/>
              </a:solidFill>
            </a:endParaRPr>
          </a:p>
        </p:txBody>
      </p:sp>
      <p:sp>
        <p:nvSpPr>
          <p:cNvPr id="3" name="Ondertitel 2"/>
          <p:cNvSpPr>
            <a:spLocks noGrp="1"/>
          </p:cNvSpPr>
          <p:nvPr>
            <p:ph type="subTitle" idx="1"/>
          </p:nvPr>
        </p:nvSpPr>
        <p:spPr>
          <a:xfrm>
            <a:off x="251520" y="1988840"/>
            <a:ext cx="8352928"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We recommend to not routinely perform a haemodialysis session immediately before the actual transplantation procedure unless there are specific clinical indications. (1C)</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When additional haemodialysis is performed immediately before the transplantation procedure, we recommend that </a:t>
            </a:r>
            <a:r>
              <a:rPr lang="en-GB" sz="1800" dirty="0" err="1" smtClean="0">
                <a:solidFill>
                  <a:schemeClr val="tx1"/>
                </a:solidFill>
              </a:rPr>
              <a:t>ultrafiltration</a:t>
            </a:r>
            <a:r>
              <a:rPr lang="en-GB" sz="1800" dirty="0" smtClean="0">
                <a:solidFill>
                  <a:schemeClr val="tx1"/>
                </a:solidFill>
              </a:rPr>
              <a:t> is not used unless there is evidence of fluid overload. (1C)</a:t>
            </a:r>
            <a:endParaRPr lang="en-GB" sz="1600" dirty="0" smtClean="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4. </a:t>
            </a:r>
            <a:r>
              <a:rPr lang="en-GB" sz="1200" dirty="0" err="1" smtClean="0"/>
              <a:t>Perioperative</a:t>
            </a:r>
            <a:r>
              <a:rPr lang="en-GB" sz="1200" dirty="0" smtClean="0"/>
              <a:t> Care of the Kidney Transplant Recipient</a:t>
            </a:r>
            <a:endParaRPr lang="en-GB" sz="12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4.2. Does the use of central venous pressure measurement as</a:t>
            </a:r>
            <a:br>
              <a:rPr lang="en-GB" sz="2400" b="1" dirty="0" smtClean="0">
                <a:solidFill>
                  <a:srgbClr val="FF0000"/>
                </a:solidFill>
              </a:rPr>
            </a:br>
            <a:r>
              <a:rPr lang="en-GB" sz="2400" b="1" dirty="0" smtClean="0">
                <a:solidFill>
                  <a:srgbClr val="FF0000"/>
                </a:solidFill>
              </a:rPr>
              <a:t>a guidance tool for fluid management in kidney transplant</a:t>
            </a:r>
            <a:br>
              <a:rPr lang="en-GB" sz="2400" b="1" dirty="0" smtClean="0">
                <a:solidFill>
                  <a:srgbClr val="FF0000"/>
                </a:solidFill>
              </a:rPr>
            </a:br>
            <a:r>
              <a:rPr lang="en-GB" sz="2400" b="1" dirty="0" smtClean="0">
                <a:solidFill>
                  <a:srgbClr val="FF0000"/>
                </a:solidFill>
              </a:rPr>
              <a:t>recipients improve the outcome after transplantation?</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suggest that central venous pressure is measured and corrected in the early post-operative period to prevent </a:t>
            </a:r>
            <a:r>
              <a:rPr lang="en-GB" sz="1800" dirty="0" err="1" smtClean="0">
                <a:solidFill>
                  <a:schemeClr val="tx1"/>
                </a:solidFill>
              </a:rPr>
              <a:t>hypovolemia</a:t>
            </a:r>
            <a:r>
              <a:rPr lang="en-GB" sz="1800" dirty="0" smtClean="0">
                <a:solidFill>
                  <a:schemeClr val="tx1"/>
                </a:solidFill>
              </a:rPr>
              <a:t> and delayed graft function. (2D)</a:t>
            </a: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4. </a:t>
            </a:r>
            <a:r>
              <a:rPr lang="en-GB" sz="1200" dirty="0" err="1" smtClean="0"/>
              <a:t>Perioperative</a:t>
            </a:r>
            <a:r>
              <a:rPr lang="en-GB" sz="1200" dirty="0" smtClean="0"/>
              <a:t> Care of the Kidney Transplant Recipient</a:t>
            </a:r>
            <a:endParaRPr lang="en-GB" sz="12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4.3. In kidney transplant recipients during the</a:t>
            </a:r>
            <a:br>
              <a:rPr lang="en-GB" sz="2400" b="1" dirty="0" smtClean="0">
                <a:solidFill>
                  <a:srgbClr val="FF0000"/>
                </a:solidFill>
              </a:rPr>
            </a:br>
            <a:r>
              <a:rPr lang="en-GB" sz="2400" b="1" dirty="0" err="1" smtClean="0">
                <a:solidFill>
                  <a:srgbClr val="FF0000"/>
                </a:solidFill>
              </a:rPr>
              <a:t>perioperative</a:t>
            </a:r>
            <a:r>
              <a:rPr lang="en-GB" sz="2400" b="1" dirty="0" smtClean="0">
                <a:solidFill>
                  <a:srgbClr val="FF0000"/>
                </a:solidFill>
              </a:rPr>
              <a:t> period, does the use of intravenous solutions</a:t>
            </a:r>
            <a:br>
              <a:rPr lang="en-GB" sz="2400" b="1" dirty="0" smtClean="0">
                <a:solidFill>
                  <a:srgbClr val="FF0000"/>
                </a:solidFill>
              </a:rPr>
            </a:br>
            <a:r>
              <a:rPr lang="en-GB" sz="2400" b="1" dirty="0" smtClean="0">
                <a:solidFill>
                  <a:srgbClr val="FF0000"/>
                </a:solidFill>
              </a:rPr>
              <a:t>other than 0.9% sodium chloride improve patient and/or</a:t>
            </a:r>
            <a:br>
              <a:rPr lang="en-GB" sz="2400" b="1" dirty="0" smtClean="0">
                <a:solidFill>
                  <a:srgbClr val="FF0000"/>
                </a:solidFill>
              </a:rPr>
            </a:br>
            <a:r>
              <a:rPr lang="en-GB" sz="2400" b="1" dirty="0" smtClean="0">
                <a:solidFill>
                  <a:srgbClr val="FF0000"/>
                </a:solidFill>
              </a:rPr>
              <a:t>graft outcome?</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marL="285750" indent="-285750" algn="l">
              <a:buFont typeface="Arial" panose="020B0604020202020204" pitchFamily="34" charset="0"/>
              <a:buChar char="•"/>
            </a:pPr>
            <a:r>
              <a:rPr lang="en-GB" sz="1800" dirty="0" smtClean="0">
                <a:solidFill>
                  <a:schemeClr val="tx1"/>
                </a:solidFill>
              </a:rPr>
              <a:t>There is no evidence to prefer one type of solution (crystalloids versus </a:t>
            </a:r>
            <a:r>
              <a:rPr lang="fr-FR" sz="1800" dirty="0" err="1" smtClean="0">
                <a:solidFill>
                  <a:schemeClr val="tx1"/>
                </a:solidFill>
              </a:rPr>
              <a:t>colloids</a:t>
            </a:r>
            <a:r>
              <a:rPr lang="fr-FR" sz="1800" dirty="0" smtClean="0">
                <a:solidFill>
                  <a:schemeClr val="tx1"/>
                </a:solidFill>
              </a:rPr>
              <a:t>, normal saline versus </a:t>
            </a:r>
            <a:r>
              <a:rPr lang="fr-FR" sz="1800" dirty="0" err="1" smtClean="0">
                <a:solidFill>
                  <a:schemeClr val="tx1"/>
                </a:solidFill>
              </a:rPr>
              <a:t>Ringer</a:t>
            </a:r>
            <a:r>
              <a:rPr lang="fr-FR" sz="1800" dirty="0" smtClean="0">
                <a:solidFill>
                  <a:schemeClr val="tx1"/>
                </a:solidFill>
              </a:rPr>
              <a:t>) for </a:t>
            </a:r>
            <a:r>
              <a:rPr lang="fr-FR" sz="1800" dirty="0" err="1" smtClean="0">
                <a:solidFill>
                  <a:schemeClr val="tx1"/>
                </a:solidFill>
              </a:rPr>
              <a:t>intravenous</a:t>
            </a:r>
            <a:r>
              <a:rPr lang="fr-FR" sz="1800" dirty="0" smtClean="0">
                <a:solidFill>
                  <a:schemeClr val="tx1"/>
                </a:solidFill>
              </a:rPr>
              <a:t> volume management </a:t>
            </a:r>
            <a:r>
              <a:rPr lang="en-GB" sz="1800" dirty="0" smtClean="0">
                <a:solidFill>
                  <a:schemeClr val="tx1"/>
                </a:solidFill>
              </a:rPr>
              <a:t>of the recipient during kidney transplant surgery. (Ungraded Statement)</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In view of the available data in the general literature, and in line with the ERBP position on prevention of AKI, we suggest to be cautious with the use of starches in the </a:t>
            </a:r>
            <a:r>
              <a:rPr lang="en-GB" sz="1800" dirty="0" err="1" smtClean="0">
                <a:solidFill>
                  <a:schemeClr val="tx1"/>
                </a:solidFill>
              </a:rPr>
              <a:t>perioperative</a:t>
            </a:r>
            <a:r>
              <a:rPr lang="en-GB" sz="1800" dirty="0" smtClean="0">
                <a:solidFill>
                  <a:schemeClr val="tx1"/>
                </a:solidFill>
              </a:rPr>
              <a:t> kidney transplant patient, although specific data on the use of starches in the </a:t>
            </a:r>
            <a:r>
              <a:rPr lang="en-GB" sz="1800" dirty="0" err="1" smtClean="0">
                <a:solidFill>
                  <a:schemeClr val="tx1"/>
                </a:solidFill>
              </a:rPr>
              <a:t>perioperative</a:t>
            </a:r>
            <a:r>
              <a:rPr lang="en-GB" sz="1800" dirty="0" smtClean="0">
                <a:solidFill>
                  <a:schemeClr val="tx1"/>
                </a:solidFill>
              </a:rPr>
              <a:t> period in kidney transplant recipients are lacking. (Ungraded Statement)</a:t>
            </a:r>
          </a:p>
          <a:p>
            <a:pPr marL="285750" indent="-285750" algn="l">
              <a:buFont typeface="Arial" panose="020B0604020202020204" pitchFamily="34" charset="0"/>
              <a:buChar char="•"/>
            </a:pPr>
            <a:endParaRPr lang="en-GB" sz="1800" dirty="0" smtClean="0">
              <a:solidFill>
                <a:schemeClr val="tx1"/>
              </a:solidFill>
            </a:endParaRPr>
          </a:p>
          <a:p>
            <a:pPr marL="285750" indent="-285750" algn="l">
              <a:buFont typeface="Arial" panose="020B0604020202020204" pitchFamily="34" charset="0"/>
              <a:buChar char="•"/>
            </a:pPr>
            <a:r>
              <a:rPr lang="en-GB" sz="1800" dirty="0" smtClean="0">
                <a:solidFill>
                  <a:schemeClr val="tx1"/>
                </a:solidFill>
              </a:rPr>
              <a:t>We recommend to monitor for metabolic acidosis when normal saline is used as the only intravenous fluid in the </a:t>
            </a:r>
            <a:r>
              <a:rPr lang="en-GB" sz="1800" dirty="0" err="1" smtClean="0">
                <a:solidFill>
                  <a:schemeClr val="tx1"/>
                </a:solidFill>
              </a:rPr>
              <a:t>perioperative</a:t>
            </a:r>
            <a:r>
              <a:rPr lang="en-GB" sz="1800" dirty="0" smtClean="0">
                <a:solidFill>
                  <a:schemeClr val="tx1"/>
                </a:solidFill>
              </a:rPr>
              <a:t> and postoperative period. (1B)</a:t>
            </a: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4. </a:t>
            </a:r>
            <a:r>
              <a:rPr lang="en-GB" sz="1200" dirty="0" err="1" smtClean="0"/>
              <a:t>Perioperative</a:t>
            </a:r>
            <a:r>
              <a:rPr lang="en-GB" sz="1200" dirty="0" smtClean="0"/>
              <a:t> Care of the Kidney Transplant Recipient</a:t>
            </a:r>
            <a:endParaRPr lang="en-GB" sz="12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4.4. Does the use of </a:t>
            </a:r>
            <a:r>
              <a:rPr lang="en-GB" sz="2400" b="1" dirty="0" err="1" smtClean="0">
                <a:solidFill>
                  <a:srgbClr val="FF0000"/>
                </a:solidFill>
              </a:rPr>
              <a:t>dopaminergic</a:t>
            </a:r>
            <a:r>
              <a:rPr lang="en-GB" sz="2400" b="1" dirty="0" smtClean="0">
                <a:solidFill>
                  <a:srgbClr val="FF0000"/>
                </a:solidFill>
              </a:rPr>
              <a:t> agents (dopamine and its</a:t>
            </a:r>
            <a:br>
              <a:rPr lang="en-GB" sz="2400" b="1" dirty="0" smtClean="0">
                <a:solidFill>
                  <a:srgbClr val="FF0000"/>
                </a:solidFill>
              </a:rPr>
            </a:br>
            <a:r>
              <a:rPr lang="en-GB" sz="2400" b="1" dirty="0" smtClean="0">
                <a:solidFill>
                  <a:srgbClr val="FF0000"/>
                </a:solidFill>
              </a:rPr>
              <a:t>alternatives) improve early postoperative graft function?</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do not recommend the use of ‘renal doses’ of </a:t>
            </a:r>
            <a:r>
              <a:rPr lang="en-GB" sz="1800" dirty="0" err="1" smtClean="0">
                <a:solidFill>
                  <a:schemeClr val="tx1"/>
                </a:solidFill>
              </a:rPr>
              <a:t>dopaminergic</a:t>
            </a:r>
            <a:r>
              <a:rPr lang="en-GB" sz="1800" dirty="0" smtClean="0">
                <a:solidFill>
                  <a:schemeClr val="tx1"/>
                </a:solidFill>
              </a:rPr>
              <a:t> agents in the early postoperative period, since it does not influence graft function or survival. (1B)</a:t>
            </a: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4. </a:t>
            </a:r>
            <a:r>
              <a:rPr lang="en-GB" sz="1200" dirty="0" err="1" smtClean="0"/>
              <a:t>Perioperative</a:t>
            </a:r>
            <a:r>
              <a:rPr lang="en-GB" sz="1200" dirty="0" smtClean="0"/>
              <a:t> Care of the Kidney Transplant Recipient</a:t>
            </a:r>
            <a:endParaRPr lang="en-GB" sz="12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4.5. Should we use prophylactic antithrombotic agents</a:t>
            </a:r>
            <a:br>
              <a:rPr lang="en-GB" sz="2400" b="1" dirty="0" smtClean="0">
                <a:solidFill>
                  <a:srgbClr val="FF0000"/>
                </a:solidFill>
              </a:rPr>
            </a:br>
            <a:r>
              <a:rPr lang="en-GB" sz="2400" b="1" dirty="0" smtClean="0">
                <a:solidFill>
                  <a:srgbClr val="FF0000"/>
                </a:solidFill>
              </a:rPr>
              <a:t>during the </a:t>
            </a:r>
            <a:r>
              <a:rPr lang="en-GB" sz="2400" b="1" dirty="0" err="1" smtClean="0">
                <a:solidFill>
                  <a:srgbClr val="FF0000"/>
                </a:solidFill>
              </a:rPr>
              <a:t>perioperative</a:t>
            </a:r>
            <a:r>
              <a:rPr lang="en-GB" sz="2400" b="1" dirty="0" smtClean="0">
                <a:solidFill>
                  <a:srgbClr val="FF0000"/>
                </a:solidFill>
              </a:rPr>
              <a:t> period?</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do not recommend routinely using low molecular weight heparin, </a:t>
            </a:r>
            <a:r>
              <a:rPr lang="en-GB" sz="1800" dirty="0" err="1" smtClean="0">
                <a:solidFill>
                  <a:schemeClr val="tx1"/>
                </a:solidFill>
              </a:rPr>
              <a:t>unfractionated</a:t>
            </a:r>
            <a:r>
              <a:rPr lang="en-GB" sz="1800" dirty="0" smtClean="0">
                <a:solidFill>
                  <a:schemeClr val="tx1"/>
                </a:solidFill>
              </a:rPr>
              <a:t> heparin or aspirin before transplantation to prevent graft thrombosis. (1B)</a:t>
            </a:r>
            <a:endParaRPr lang="en-GB" sz="1600" dirty="0" smtClean="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4. </a:t>
            </a:r>
            <a:r>
              <a:rPr lang="en-GB" sz="1200" dirty="0" err="1" smtClean="0"/>
              <a:t>Perioperative</a:t>
            </a:r>
            <a:r>
              <a:rPr lang="en-GB" sz="1200" dirty="0" smtClean="0"/>
              <a:t> Care of the Kidney Transplant Recipient</a:t>
            </a:r>
            <a:endParaRPr lang="en-GB" sz="12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4.6. In renal transplant recipients, what are the effects of</a:t>
            </a:r>
            <a:br>
              <a:rPr lang="en-GB" sz="2400" b="1" dirty="0" smtClean="0">
                <a:solidFill>
                  <a:srgbClr val="FF0000"/>
                </a:solidFill>
              </a:rPr>
            </a:br>
            <a:r>
              <a:rPr lang="en-GB" sz="2400" b="1" dirty="0" smtClean="0">
                <a:solidFill>
                  <a:srgbClr val="FF0000"/>
                </a:solidFill>
              </a:rPr>
              <a:t>using a JJ stent at the time of operation on renal outcomes?</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recommend prophylactic JJ stent placement as a routine surgical practice in adult kidney transplantation. (1B)</a:t>
            </a:r>
          </a:p>
          <a:p>
            <a:pPr algn="l"/>
            <a:endParaRPr lang="en-GB" sz="1800" dirty="0" smtClean="0">
              <a:solidFill>
                <a:schemeClr val="tx1"/>
              </a:solidFill>
            </a:endParaRPr>
          </a:p>
          <a:p>
            <a:pPr algn="l"/>
            <a:r>
              <a:rPr lang="en-GB" sz="1800" dirty="0" smtClean="0">
                <a:solidFill>
                  <a:schemeClr val="tx1"/>
                </a:solidFill>
              </a:rPr>
              <a:t>We suggest that when an JJ stent is in place, </a:t>
            </a:r>
            <a:r>
              <a:rPr lang="en-GB" sz="1800" dirty="0" err="1" smtClean="0">
                <a:solidFill>
                  <a:schemeClr val="tx1"/>
                </a:solidFill>
              </a:rPr>
              <a:t>cotrimoxazole</a:t>
            </a:r>
            <a:r>
              <a:rPr lang="en-GB" sz="1800" dirty="0" smtClean="0">
                <a:solidFill>
                  <a:schemeClr val="tx1"/>
                </a:solidFill>
              </a:rPr>
              <a:t> is given as antibiotic prophylaxis. (2D)</a:t>
            </a:r>
          </a:p>
          <a:p>
            <a:pPr algn="l"/>
            <a:endParaRPr lang="en-GB" sz="1800" dirty="0" smtClean="0">
              <a:solidFill>
                <a:schemeClr val="tx1"/>
              </a:solidFill>
            </a:endParaRPr>
          </a:p>
          <a:p>
            <a:pPr algn="l"/>
            <a:r>
              <a:rPr lang="en-GB" sz="1800" dirty="0" smtClean="0">
                <a:solidFill>
                  <a:schemeClr val="tx1"/>
                </a:solidFill>
              </a:rPr>
              <a:t>We suggest removing the JJ stent within 4 to 6 weeks. (Ungraded Statement)</a:t>
            </a: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4. </a:t>
            </a:r>
            <a:r>
              <a:rPr lang="en-GB" sz="1200" dirty="0" err="1" smtClean="0"/>
              <a:t>Perioperative</a:t>
            </a:r>
            <a:r>
              <a:rPr lang="en-GB" sz="1200" dirty="0" smtClean="0"/>
              <a:t> Care of the Kidney Transplant Recipient</a:t>
            </a:r>
            <a:endParaRPr lang="en-GB" sz="12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60648"/>
            <a:ext cx="8820472" cy="1470025"/>
          </a:xfrm>
        </p:spPr>
        <p:txBody>
          <a:bodyPr>
            <a:noAutofit/>
          </a:bodyPr>
          <a:lstStyle/>
          <a:p>
            <a:pPr algn="l"/>
            <a:r>
              <a:rPr lang="en-GB" sz="2400" b="1" dirty="0" smtClean="0">
                <a:solidFill>
                  <a:srgbClr val="FF0000"/>
                </a:solidFill>
              </a:rPr>
              <a:t>4.7. What is the optimal postoperative time for removal of</a:t>
            </a:r>
            <a:br>
              <a:rPr lang="en-GB" sz="2400" b="1" dirty="0" smtClean="0">
                <a:solidFill>
                  <a:srgbClr val="FF0000"/>
                </a:solidFill>
              </a:rPr>
            </a:br>
            <a:r>
              <a:rPr lang="en-GB" sz="2400" b="1" dirty="0" smtClean="0">
                <a:solidFill>
                  <a:srgbClr val="FF0000"/>
                </a:solidFill>
              </a:rPr>
              <a:t>the indwelling bladder catheter in kidney transplant</a:t>
            </a:r>
            <a:br>
              <a:rPr lang="en-GB" sz="2400" b="1" dirty="0" smtClean="0">
                <a:solidFill>
                  <a:srgbClr val="FF0000"/>
                </a:solidFill>
              </a:rPr>
            </a:br>
            <a:r>
              <a:rPr lang="en-GB" sz="2400" b="1" dirty="0" smtClean="0">
                <a:solidFill>
                  <a:srgbClr val="FF0000"/>
                </a:solidFill>
              </a:rPr>
              <a:t>recipients?</a:t>
            </a:r>
            <a:endParaRPr lang="en-GB" sz="2400" dirty="0">
              <a:solidFill>
                <a:srgbClr val="FF0000"/>
              </a:solidFill>
            </a:endParaRPr>
          </a:p>
        </p:txBody>
      </p:sp>
      <p:sp>
        <p:nvSpPr>
          <p:cNvPr id="3" name="Ondertitel 2"/>
          <p:cNvSpPr>
            <a:spLocks noGrp="1"/>
          </p:cNvSpPr>
          <p:nvPr>
            <p:ph type="subTitle" idx="1"/>
          </p:nvPr>
        </p:nvSpPr>
        <p:spPr>
          <a:xfrm>
            <a:off x="251520" y="1988840"/>
            <a:ext cx="7772400" cy="3649960"/>
          </a:xfrm>
        </p:spPr>
        <p:txBody>
          <a:bodyPr>
            <a:noAutofit/>
          </a:bodyPr>
          <a:lstStyle/>
          <a:p>
            <a:pPr algn="l"/>
            <a:r>
              <a:rPr lang="en-GB" sz="1800" dirty="0" smtClean="0">
                <a:solidFill>
                  <a:schemeClr val="tx1"/>
                </a:solidFill>
              </a:rPr>
              <a:t>We suggest removing the urinary bladder catheter as soon as possible after transplantation, balancing the risk of urinary leak against that of urinary tract infection. (2D)</a:t>
            </a:r>
          </a:p>
          <a:p>
            <a:pPr algn="l"/>
            <a:endParaRPr lang="en-GB" sz="1800" dirty="0" smtClean="0">
              <a:solidFill>
                <a:schemeClr val="tx1"/>
              </a:solidFill>
            </a:endParaRPr>
          </a:p>
          <a:p>
            <a:pPr algn="l"/>
            <a:r>
              <a:rPr lang="en-GB" sz="1800" dirty="0" smtClean="0">
                <a:solidFill>
                  <a:schemeClr val="tx1"/>
                </a:solidFill>
              </a:rPr>
              <a:t>We recommend monitoring adverse event rates (urinary tract infection, urinary leakage) in each centre, to inform the decision over when to remove the indwelling bladder catheter. (1D)</a:t>
            </a:r>
          </a:p>
        </p:txBody>
      </p:sp>
      <p:pic>
        <p:nvPicPr>
          <p:cNvPr id="4" name="Afbeelding 3" descr="ERBP 2011 Press+.tif"/>
          <p:cNvPicPr>
            <a:picLocks noChangeAspect="1"/>
          </p:cNvPicPr>
          <p:nvPr/>
        </p:nvPicPr>
        <p:blipFill>
          <a:blip r:embed="rId2" cstate="print"/>
          <a:stretch>
            <a:fillRect/>
          </a:stretch>
        </p:blipFill>
        <p:spPr>
          <a:xfrm>
            <a:off x="7452320" y="6323478"/>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768752" cy="276999"/>
          </a:xfrm>
          <a:prstGeom prst="rect">
            <a:avLst/>
          </a:prstGeom>
        </p:spPr>
        <p:txBody>
          <a:bodyPr wrap="square">
            <a:spAutoFit/>
          </a:bodyPr>
          <a:lstStyle/>
          <a:p>
            <a:r>
              <a:rPr lang="en-GB" sz="1200" dirty="0" smtClean="0"/>
              <a:t>Chapter 4. </a:t>
            </a:r>
            <a:r>
              <a:rPr lang="en-GB" sz="1200" dirty="0" err="1" smtClean="0"/>
              <a:t>Perioperative</a:t>
            </a:r>
            <a:r>
              <a:rPr lang="en-GB" sz="1200" dirty="0" smtClean="0"/>
              <a:t> Care of the Kidney Transplant Recipient</a:t>
            </a:r>
            <a:endParaRPr lang="en-GB" sz="12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236</TotalTime>
  <Words>4916</Words>
  <Application>Microsoft Office PowerPoint</Application>
  <PresentationFormat>On-screen Show (4:3)</PresentationFormat>
  <Paragraphs>293</Paragraphs>
  <Slides>44</Slides>
  <Notes>10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Office-thema</vt:lpstr>
      <vt:lpstr>ERBP Guideline on kidney donor and recipient evaluation and perioperative care</vt:lpstr>
      <vt:lpstr>Chapter 1. Evaluation of the Kidney Transplant Candidate</vt:lpstr>
      <vt:lpstr>1.1. Should we actively screen for presence of malignancy in kidney transplant candidates? Is presence or history of malignancy a contra-indication to kidney transplantation?</vt:lpstr>
      <vt:lpstr>1.2. Under which conditions can HIV infected patients be enrolled for the waiting list?</vt:lpstr>
      <vt:lpstr>1.3. Is there a role for immunisation against herpes varicella-zoster (HVZ) prior to renal transplantation?</vt:lpstr>
      <vt:lpstr>1.4. Should haemolytic uremic syndrome (HUS) as underlying cause of end-stage renal disease preclude waitlisting for transplantation and does it influence graft and patient survival post-transplantation?</vt:lpstr>
      <vt:lpstr>1.5. Should focal segmental glomerulosclerosis (FSGS) as underlying cause of end-stage renal disease preclude waitlisting for transplantation and does it influence graft and patient survival post-transplantation?</vt:lpstr>
      <vt:lpstr>1.6. Does pre-transplant alcohol and drug abuse in patients influence patient or graft survival?</vt:lpstr>
      <vt:lpstr>1.7. Does pre-transplant tobacco smoking in patients influence patient or graft survival?</vt:lpstr>
      <vt:lpstr>1.8. Should obesity preclude waitlisting for kidney transplantation and is there a difference in outcomes posttransplantation between those with and without obesity?</vt:lpstr>
      <vt:lpstr>1.9. Should kidney transplantation be delayed in patients presenting with uncontrolled secondary hyperparathyroidism? Does uncontrolled secondary hyperparathyroidism in the immediate pre-transplant period have an impact on transplant outcomes?</vt:lpstr>
      <vt:lpstr>1.10. How should screening for potential cardiovascular disease in the potential recipient be done in a cost-effective way?</vt:lpstr>
      <vt:lpstr>1.11. When and for which indications should native nephrectomy be performed in kidney transplant candidates awaiting kidney transplantation.</vt:lpstr>
      <vt:lpstr>Chapter 2. Immunologic Workup of Kidney Donors and Recipients</vt:lpstr>
      <vt:lpstr>2.1. How should HLA typing be performed in renal transplant candidates and donors?</vt:lpstr>
      <vt:lpstr>2.2. In a renal transplant recipient, how should HLA matching be used to optimize outcome?</vt:lpstr>
      <vt:lpstr>2.3. In renal transplant candidates, what HLA antigens and non-HLA antigens should be defined in addition to HLA-A, -B and –DR?</vt:lpstr>
      <vt:lpstr>2.4. In HLA sensitized kidney transplant candidates what measures should be attempted to improve the probability of a successful transplantation?</vt:lpstr>
      <vt:lpstr>2.5. Should in renal transplant candidates a failed allograft that still is in place be removed or left in place?</vt:lpstr>
      <vt:lpstr>2.6. In renal transplant candidates, what technique of cross-match should be used to optimize outcomes?</vt:lpstr>
      <vt:lpstr>2.7. In renal transplant candidates planned to undergo living donor transplantation but for whom the available donor is ABO incompatible, what measures can be taken to improve outcome after transplantation?</vt:lpstr>
      <vt:lpstr>2.8. In previously transplanted patients, what is the effect of repeated mismatches for HLA antigens on outcome, as compared to avoiding repeated HLA mismatches?</vt:lpstr>
      <vt:lpstr>2.8. In previously transplanted patients, what is the effect of repeated mismatches for HLA antigens on outcome, as compared to avoiding repeated HLA mismatches?</vt:lpstr>
      <vt:lpstr>Chapter 3. Evaluation, Selection and Preparation of Deceased and Living Kidney Donors.</vt:lpstr>
      <vt:lpstr>3.1. When is dual kidney transplantation preferred over a single kidney transplantation?</vt:lpstr>
      <vt:lpstr>3.2. Which perfusion solution is best suited for kidney preservation in recipients of living donation? Which perfusion solution is best suited for kidney preservation in recipients of deceased kidney donation?</vt:lpstr>
      <vt:lpstr>3.3. Is machine perfusion superior to standard perfusion?</vt:lpstr>
      <vt:lpstr>3.4. Is there a critical cold ischemic time beyond which a donated organ should be discarded?</vt:lpstr>
      <vt:lpstr>3.5. On which criteria should we select living kidney donors to optimize the risk/benefit ratio of their donation? 1/5</vt:lpstr>
      <vt:lpstr>3.5. On which criteria should we select living kidney donors to optimize the risk/benefit ratio of their donation? 2/5</vt:lpstr>
      <vt:lpstr>3.5. On which criteria should we select living kidney donors to optimize the risk/benefit ratio of their donation? 3/5</vt:lpstr>
      <vt:lpstr>3.5. On which criteria should we select living kidney donors to optimize the risk/benefit ratio of their donation? 4/5</vt:lpstr>
      <vt:lpstr>3.5. On which criteria should we select living kidney donors to optimize the risk/benefit ratio of their donation? 5/5</vt:lpstr>
      <vt:lpstr>3.6. What lower level of kidney function precludes living donation</vt:lpstr>
      <vt:lpstr>3.7. What are the risks of pregnancy in a woman with a single kidney after living kidney donation?</vt:lpstr>
      <vt:lpstr>3.8. What is the best surgical approach for living donor nephrectomy for the donor? What is the best surgical approach for living donor nephrectomy for the recipient?</vt:lpstr>
      <vt:lpstr>Chapter 4. Perioperative Care of the Kidney Transplant Recipient</vt:lpstr>
      <vt:lpstr>4.1. What are the indications for an additional haemodialysis session in the recipient immediately before the transplantation procedure?</vt:lpstr>
      <vt:lpstr>4.2. Does the use of central venous pressure measurement as a guidance tool for fluid management in kidney transplant recipients improve the outcome after transplantation?</vt:lpstr>
      <vt:lpstr>4.3. In kidney transplant recipients during the perioperative period, does the use of intravenous solutions other than 0.9% sodium chloride improve patient and/or graft outcome?</vt:lpstr>
      <vt:lpstr>4.4. Does the use of dopaminergic agents (dopamine and its alternatives) improve early postoperative graft function?</vt:lpstr>
      <vt:lpstr>4.5. Should we use prophylactic antithrombotic agents during the perioperative period?</vt:lpstr>
      <vt:lpstr>4.6. In renal transplant recipients, what are the effects of using a JJ stent at the time of operation on renal outcomes?</vt:lpstr>
      <vt:lpstr>4.7. What is the optimal postoperative time for removal of the indwelling bladder catheter in kidney transplant recipients?</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 1</dc:title>
  <dc:creator>Isabel</dc:creator>
  <cp:lastModifiedBy>Isabel Van Dorpe</cp:lastModifiedBy>
  <cp:revision>53</cp:revision>
  <dcterms:created xsi:type="dcterms:W3CDTF">2011-12-15T11:13:57Z</dcterms:created>
  <dcterms:modified xsi:type="dcterms:W3CDTF">2014-05-28T07:12:55Z</dcterms:modified>
</cp:coreProperties>
</file>